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6" r:id="rId2"/>
  </p:sldMasterIdLst>
  <p:notesMasterIdLst>
    <p:notesMasterId r:id="rId34"/>
  </p:notesMasterIdLst>
  <p:handoutMasterIdLst>
    <p:handoutMasterId r:id="rId35"/>
  </p:handoutMasterIdLst>
  <p:sldIdLst>
    <p:sldId id="446" r:id="rId3"/>
    <p:sldId id="447" r:id="rId4"/>
    <p:sldId id="448" r:id="rId5"/>
    <p:sldId id="386" r:id="rId6"/>
    <p:sldId id="441" r:id="rId7"/>
    <p:sldId id="430" r:id="rId8"/>
    <p:sldId id="443" r:id="rId9"/>
    <p:sldId id="413" r:id="rId10"/>
    <p:sldId id="445" r:id="rId11"/>
    <p:sldId id="415" r:id="rId12"/>
    <p:sldId id="416" r:id="rId13"/>
    <p:sldId id="420" r:id="rId14"/>
    <p:sldId id="421" r:id="rId15"/>
    <p:sldId id="422" r:id="rId16"/>
    <p:sldId id="423" r:id="rId17"/>
    <p:sldId id="425" r:id="rId18"/>
    <p:sldId id="426" r:id="rId19"/>
    <p:sldId id="427" r:id="rId20"/>
    <p:sldId id="428" r:id="rId21"/>
    <p:sldId id="429" r:id="rId22"/>
    <p:sldId id="444" r:id="rId23"/>
    <p:sldId id="431" r:id="rId24"/>
    <p:sldId id="432" r:id="rId25"/>
    <p:sldId id="433" r:id="rId26"/>
    <p:sldId id="434" r:id="rId27"/>
    <p:sldId id="435" r:id="rId28"/>
    <p:sldId id="436" r:id="rId29"/>
    <p:sldId id="437" r:id="rId30"/>
    <p:sldId id="438" r:id="rId31"/>
    <p:sldId id="439" r:id="rId32"/>
    <p:sldId id="44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59906" autoAdjust="0"/>
  </p:normalViewPr>
  <p:slideViewPr>
    <p:cSldViewPr>
      <p:cViewPr varScale="1">
        <p:scale>
          <a:sx n="69" d="100"/>
          <a:sy n="69" d="100"/>
        </p:scale>
        <p:origin x="2772" y="66"/>
      </p:cViewPr>
      <p:guideLst>
        <p:guide orient="horz" pos="2160"/>
        <p:guide pos="2880"/>
      </p:guideLst>
    </p:cSldViewPr>
  </p:slideViewPr>
  <p:notesTextViewPr>
    <p:cViewPr>
      <p:scale>
        <a:sx n="400" d="100"/>
        <a:sy n="400" d="100"/>
      </p:scale>
      <p:origin x="0" y="0"/>
    </p:cViewPr>
  </p:notesTextViewPr>
  <p:sorterViewPr>
    <p:cViewPr varScale="1">
      <p:scale>
        <a:sx n="1" d="1"/>
        <a:sy n="1" d="1"/>
      </p:scale>
      <p:origin x="0" y="-3576"/>
    </p:cViewPr>
  </p:sorterViewPr>
  <p:notesViewPr>
    <p:cSldViewPr>
      <p:cViewPr>
        <p:scale>
          <a:sx n="87" d="100"/>
          <a:sy n="87" d="100"/>
        </p:scale>
        <p:origin x="-3684" y="240"/>
      </p:cViewPr>
      <p:guideLst>
        <p:guide orient="horz" pos="2932"/>
        <p:guide pos="222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6" tIns="46588" rIns="93176" bIns="46588" rtlCol="0"/>
          <a:lstStyle>
            <a:lvl1pPr algn="r">
              <a:defRPr sz="1200"/>
            </a:lvl1pPr>
          </a:lstStyle>
          <a:p>
            <a:fld id="{580616BF-5F72-4FE7-991E-BB7CA14AD55A}" type="datetimeFigureOut">
              <a:rPr lang="en-US" smtClean="0"/>
              <a:pPr/>
              <a:t>3/9/2015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6" tIns="46588" rIns="93176" bIns="46588" rtlCol="0" anchor="b"/>
          <a:lstStyle>
            <a:lvl1pPr algn="r">
              <a:defRPr sz="1200"/>
            </a:lvl1pPr>
          </a:lstStyle>
          <a:p>
            <a:fld id="{B5D81769-3D17-40E2-B418-84B0949692FD}" type="slidenum">
              <a:rPr lang="en-US" smtClean="0"/>
              <a:pPr/>
              <a:t>‹#›</a:t>
            </a:fld>
            <a:endParaRPr lang="en-US"/>
          </a:p>
        </p:txBody>
      </p:sp>
    </p:spTree>
    <p:extLst>
      <p:ext uri="{BB962C8B-B14F-4D97-AF65-F5344CB8AC3E}">
        <p14:creationId xmlns:p14="http://schemas.microsoft.com/office/powerpoint/2010/main" val="198919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E20030DF-C933-46C9-B935-598F0ADA80B7}" type="datetimeFigureOut">
              <a:rPr lang="en-US" smtClean="0"/>
              <a:pPr/>
              <a:t>3/9/2015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64EEEF6B-9894-4339-BB69-2AC0D2EDB327}" type="slidenum">
              <a:rPr lang="en-US" smtClean="0"/>
              <a:pPr/>
              <a:t>‹#›</a:t>
            </a:fld>
            <a:endParaRPr lang="en-US"/>
          </a:p>
        </p:txBody>
      </p:sp>
    </p:spTree>
    <p:extLst>
      <p:ext uri="{BB962C8B-B14F-4D97-AF65-F5344CB8AC3E}">
        <p14:creationId xmlns:p14="http://schemas.microsoft.com/office/powerpoint/2010/main" val="341236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o.ncsu.edu/ourthreewinner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ljreinha@ncsu.edu"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3AC39D-9B83-4FC7-9377-8F635FED27A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502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EEEF6B-9894-4339-BB69-2AC0D2EDB327}" type="slidenum">
              <a:rPr lang="en-US" smtClean="0"/>
              <a:pPr/>
              <a:t>10</a:t>
            </a:fld>
            <a:endParaRPr lang="en-US"/>
          </a:p>
        </p:txBody>
      </p:sp>
    </p:spTree>
    <p:extLst>
      <p:ext uri="{BB962C8B-B14F-4D97-AF65-F5344CB8AC3E}">
        <p14:creationId xmlns:p14="http://schemas.microsoft.com/office/powerpoint/2010/main" val="241010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 5 Million spent on Research payroll</a:t>
            </a:r>
          </a:p>
          <a:p>
            <a:endParaRPr lang="en-US" dirty="0" smtClean="0"/>
          </a:p>
          <a:p>
            <a:r>
              <a:rPr lang="en-US" dirty="0" smtClean="0"/>
              <a:t>Research activities of NC State impact the state economy</a:t>
            </a:r>
            <a:r>
              <a:rPr lang="en-US" baseline="0" dirty="0" smtClean="0"/>
              <a:t> by employing people and making purchases for equipment, supplies, and services. </a:t>
            </a:r>
          </a:p>
          <a:p>
            <a:endParaRPr lang="en-US" baseline="0" dirty="0" smtClean="0"/>
          </a:p>
          <a:p>
            <a:r>
              <a:rPr lang="en-US" baseline="0" dirty="0" smtClean="0"/>
              <a:t>They also facilitate new knowledge creation throughout North Carolina through inventions, patent</a:t>
            </a:r>
          </a:p>
          <a:p>
            <a:r>
              <a:rPr lang="en-US" baseline="0" dirty="0" smtClean="0"/>
              <a:t>applications, and licenses.</a:t>
            </a:r>
          </a:p>
          <a:p>
            <a:endParaRPr lang="en-US" baseline="0" dirty="0" smtClean="0"/>
          </a:p>
          <a:p>
            <a:r>
              <a:rPr lang="en-US" baseline="0" dirty="0" smtClean="0"/>
              <a:t> Intellectual property created by NCSU in the study year of 2012-13 included 238 inventions, 58 patent applications and 111 licenses.</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11</a:t>
            </a:fld>
            <a:endParaRPr lang="en-US"/>
          </a:p>
        </p:txBody>
      </p:sp>
    </p:spTree>
    <p:extLst>
      <p:ext uri="{BB962C8B-B14F-4D97-AF65-F5344CB8AC3E}">
        <p14:creationId xmlns:p14="http://schemas.microsoft.com/office/powerpoint/2010/main" val="400870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UNC</a:t>
            </a:r>
            <a:r>
              <a:rPr lang="en-US" dirty="0" smtClean="0"/>
              <a:t> System total was $1.4 billion</a:t>
            </a:r>
            <a:r>
              <a:rPr lang="en-US" baseline="0" dirty="0" smtClean="0"/>
              <a:t> and 7,700 jobs</a:t>
            </a:r>
          </a:p>
          <a:p>
            <a:endParaRPr lang="en-US" baseline="0" dirty="0" smtClean="0"/>
          </a:p>
          <a:p>
            <a:r>
              <a:rPr lang="en-US" baseline="0" dirty="0" smtClean="0"/>
              <a:t>NC State accounts for the bulk of </a:t>
            </a:r>
            <a:r>
              <a:rPr lang="en-US" baseline="0" smtClean="0"/>
              <a:t>this category.</a:t>
            </a:r>
            <a:endParaRPr lang="en-US" dirty="0" smtClean="0"/>
          </a:p>
          <a:p>
            <a:endParaRPr lang="en-US" dirty="0" smtClean="0"/>
          </a:p>
          <a:p>
            <a:r>
              <a:rPr lang="en-US" dirty="0" smtClean="0"/>
              <a:t>NC State creates an exceptional environment that fosters innovation and entrepreneurship, evidenced by the number of start-up companies related to the University</a:t>
            </a:r>
            <a:r>
              <a:rPr lang="en-US" baseline="0" dirty="0" smtClean="0"/>
              <a:t> within the state.</a:t>
            </a:r>
          </a:p>
          <a:p>
            <a:endParaRPr lang="en-US" baseline="0" dirty="0" smtClean="0"/>
          </a:p>
          <a:p>
            <a:r>
              <a:rPr lang="en-US" baseline="0" dirty="0" smtClean="0"/>
              <a:t>[For reference, we will add notes here on the number and composition of start-ups reported in the analysis year.]</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12</a:t>
            </a:fld>
            <a:endParaRPr lang="en-US"/>
          </a:p>
        </p:txBody>
      </p:sp>
    </p:spTree>
    <p:extLst>
      <p:ext uri="{BB962C8B-B14F-4D97-AF65-F5344CB8AC3E}">
        <p14:creationId xmlns:p14="http://schemas.microsoft.com/office/powerpoint/2010/main" val="58342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smtClean="0"/>
              <a:t>According to EMSI, the connection between NCSU and its related spin-off companies is less direct than with start-up companies licensing technology of NCSU.  For this reason, the impact of business spin-offs related to NCSU are presented separately from the overall analysis.</a:t>
            </a:r>
          </a:p>
          <a:p>
            <a:pPr defTabSz="911291">
              <a:defRPr/>
            </a:pPr>
            <a:endParaRPr lang="en-US" baseline="0" dirty="0" smtClean="0"/>
          </a:p>
          <a:p>
            <a:pPr defTabSz="911291">
              <a:defRPr/>
            </a:pPr>
            <a:r>
              <a:rPr lang="en-US" baseline="0" dirty="0" smtClean="0"/>
              <a:t>[For reference, we will add notes here on the number and composition of spin-offs reported in the analysis year.]</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13</a:t>
            </a:fld>
            <a:endParaRPr lang="en-US"/>
          </a:p>
        </p:txBody>
      </p:sp>
    </p:spTree>
    <p:extLst>
      <p:ext uri="{BB962C8B-B14F-4D97-AF65-F5344CB8AC3E}">
        <p14:creationId xmlns:p14="http://schemas.microsoft.com/office/powerpoint/2010/main" val="68954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Cooperative Extension provides education and technology to help address the needs and local problems of the state’s diverse communities.</a:t>
            </a:r>
          </a:p>
          <a:p>
            <a:endParaRPr lang="en-US" dirty="0" smtClean="0"/>
          </a:p>
          <a:p>
            <a:r>
              <a:rPr lang="en-US" dirty="0" smtClean="0"/>
              <a:t>NC State also operates an Industrial Extension Service</a:t>
            </a:r>
            <a:r>
              <a:rPr lang="en-US" baseline="0" dirty="0" smtClean="0"/>
              <a:t> program that caters to North Carolina’s industries and businesses.</a:t>
            </a:r>
            <a:r>
              <a:rPr lang="en-US" dirty="0" smtClean="0"/>
              <a:t> </a:t>
            </a:r>
          </a:p>
          <a:p>
            <a:endParaRPr lang="en-US" dirty="0" smtClean="0"/>
          </a:p>
          <a:p>
            <a:r>
              <a:rPr lang="en-US" dirty="0" smtClean="0"/>
              <a:t>As with other institutional spending,</a:t>
            </a:r>
            <a:r>
              <a:rPr lang="en-US" baseline="0" dirty="0" smtClean="0"/>
              <a:t> the SAM model distributes the economic effect across detailed industries (and households) using average university spending patterns.</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14</a:t>
            </a:fld>
            <a:endParaRPr lang="en-US"/>
          </a:p>
        </p:txBody>
      </p:sp>
    </p:spTree>
    <p:extLst>
      <p:ext uri="{BB962C8B-B14F-4D97-AF65-F5344CB8AC3E}">
        <p14:creationId xmlns:p14="http://schemas.microsoft.com/office/powerpoint/2010/main" val="261123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1F3A475B-A3C0-4C72-8186-67E14910E374}" type="slidenum">
              <a:rPr lang="en-US" altLang="en-US" sz="1200">
                <a:latin typeface="Times New Roman" panose="02020603050405020304" pitchFamily="18" charset="0"/>
              </a:rPr>
              <a:pPr algn="r">
                <a:spcBef>
                  <a:spcPct val="0"/>
                </a:spcBef>
                <a:buClrTx/>
                <a:buSzTx/>
                <a:buFontTx/>
                <a:buNone/>
              </a:pPr>
              <a:t>15</a:t>
            </a:fld>
            <a:endParaRPr lang="en-US" altLang="en-US" sz="120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46175" y="685800"/>
            <a:ext cx="4572000" cy="3429000"/>
          </a:xfrm>
          <a:ln/>
        </p:spPr>
      </p:sp>
      <p:sp>
        <p:nvSpPr>
          <p:cNvPr id="18436" name="Rectangle 3"/>
          <p:cNvSpPr>
            <a:spLocks noGrp="1" noChangeArrowheads="1"/>
          </p:cNvSpPr>
          <p:nvPr>
            <p:ph type="body" idx="1"/>
          </p:nvPr>
        </p:nvSpPr>
        <p:spPr>
          <a:noFill/>
        </p:spPr>
        <p:txBody>
          <a:bodyPr/>
          <a:lstStyle/>
          <a:p>
            <a:pPr eaLnBrk="1" hangingPunct="1"/>
            <a:r>
              <a:rPr lang="en-US" altLang="en-US" dirty="0" smtClean="0"/>
              <a:t>For student spending</a:t>
            </a:r>
            <a:r>
              <a:rPr lang="en-US" altLang="en-US" baseline="0" dirty="0" smtClean="0"/>
              <a:t> impacts, only the expenditures of out-of-state students are considered.</a:t>
            </a:r>
          </a:p>
          <a:p>
            <a:pPr eaLnBrk="1" hangingPunct="1"/>
            <a:endParaRPr lang="en-US" altLang="en-US" baseline="0" dirty="0" smtClean="0"/>
          </a:p>
          <a:p>
            <a:pPr eaLnBrk="1" hangingPunct="1"/>
            <a:r>
              <a:rPr lang="en-US" altLang="en-US" baseline="0" dirty="0" smtClean="0"/>
              <a:t>Spending is distributed to the various industries in the model using average student spending patterns.</a:t>
            </a:r>
            <a:endParaRPr lang="en-US" altLang="en-US" dirty="0" smtClean="0"/>
          </a:p>
        </p:txBody>
      </p:sp>
    </p:spTree>
    <p:extLst>
      <p:ext uri="{BB962C8B-B14F-4D97-AF65-F5344CB8AC3E}">
        <p14:creationId xmlns:p14="http://schemas.microsoft.com/office/powerpoint/2010/main" val="214147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EEEF6B-9894-4339-BB69-2AC0D2EDB327}" type="slidenum">
              <a:rPr lang="en-US" smtClean="0"/>
              <a:pPr/>
              <a:t>16</a:t>
            </a:fld>
            <a:endParaRPr lang="en-US"/>
          </a:p>
        </p:txBody>
      </p:sp>
    </p:spTree>
    <p:extLst>
      <p:ext uri="{BB962C8B-B14F-4D97-AF65-F5344CB8AC3E}">
        <p14:creationId xmlns:p14="http://schemas.microsoft.com/office/powerpoint/2010/main" val="148274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1F3A475B-A3C0-4C72-8186-67E14910E374}" type="slidenum">
              <a:rPr lang="en-US" altLang="en-US" sz="1200">
                <a:latin typeface="Times New Roman" panose="02020603050405020304" pitchFamily="18" charset="0"/>
              </a:rPr>
              <a:pPr algn="r">
                <a:spcBef>
                  <a:spcPct val="0"/>
                </a:spcBef>
                <a:buClrTx/>
                <a:buSzTx/>
                <a:buFontTx/>
                <a:buNone/>
              </a:pPr>
              <a:t>17</a:t>
            </a:fld>
            <a:endParaRPr lang="en-US" altLang="en-US" sz="120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46175" y="685800"/>
            <a:ext cx="4572000" cy="3429000"/>
          </a:xfrm>
          <a:ln/>
        </p:spPr>
      </p:sp>
      <p:sp>
        <p:nvSpPr>
          <p:cNvPr id="18436" name="Rectangle 3"/>
          <p:cNvSpPr>
            <a:spLocks noGrp="1" noChangeArrowheads="1"/>
          </p:cNvSpPr>
          <p:nvPr>
            <p:ph type="body" idx="1"/>
          </p:nvPr>
        </p:nvSpPr>
        <p:spPr>
          <a:noFill/>
        </p:spPr>
        <p:txBody>
          <a:bodyPr/>
          <a:lstStyle/>
          <a:p>
            <a:pPr eaLnBrk="1" hangingPunct="1"/>
            <a:r>
              <a:rPr lang="en-US" altLang="en-US" dirty="0" smtClean="0"/>
              <a:t>As in the student analysis, only the expenditures of out-of-state visitors to campus are considered.</a:t>
            </a:r>
          </a:p>
        </p:txBody>
      </p:sp>
    </p:spTree>
    <p:extLst>
      <p:ext uri="{BB962C8B-B14F-4D97-AF65-F5344CB8AC3E}">
        <p14:creationId xmlns:p14="http://schemas.microsoft.com/office/powerpoint/2010/main" val="229826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 the model has generated a fairly conservative estimate of out-of-state visitor spending.</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18</a:t>
            </a:fld>
            <a:endParaRPr lang="en-US"/>
          </a:p>
        </p:txBody>
      </p:sp>
    </p:spTree>
    <p:extLst>
      <p:ext uri="{BB962C8B-B14F-4D97-AF65-F5344CB8AC3E}">
        <p14:creationId xmlns:p14="http://schemas.microsoft.com/office/powerpoint/2010/main" val="2201528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1FA03BAC-1B76-441E-9437-7484875979DB}" type="slidenum">
              <a:rPr lang="en-US" altLang="en-US" sz="1200">
                <a:latin typeface="Times New Roman" panose="02020603050405020304" pitchFamily="18" charset="0"/>
              </a:rPr>
              <a:pPr algn="r">
                <a:spcBef>
                  <a:spcPct val="0"/>
                </a:spcBef>
                <a:buClrTx/>
                <a:buSzTx/>
                <a:buFontTx/>
                <a:buNone/>
              </a:pPr>
              <a:t>19</a:t>
            </a:fld>
            <a:endParaRPr lang="en-US" altLang="en-US" sz="120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46175" y="685800"/>
            <a:ext cx="4572000" cy="3429000"/>
          </a:xfrm>
          <a:ln/>
        </p:spPr>
      </p:sp>
      <p:sp>
        <p:nvSpPr>
          <p:cNvPr id="22532" name="Rectangle 4"/>
          <p:cNvSpPr>
            <a:spLocks noGrp="1" noChangeArrowheads="1"/>
          </p:cNvSpPr>
          <p:nvPr>
            <p:ph type="body" idx="1"/>
          </p:nvPr>
        </p:nvSpPr>
        <p:spPr>
          <a:noFill/>
        </p:spPr>
        <p:txBody>
          <a:bodyPr/>
          <a:lstStyle/>
          <a:p>
            <a:pPr eaLnBrk="1" hangingPunct="1"/>
            <a:r>
              <a:rPr lang="en-US" altLang="en-US" dirty="0" smtClean="0"/>
              <a:t>Adjusted for labor import effects, i.e., the counterfactual scenario where employers import labor from outside the state in the absence of the institution.</a:t>
            </a:r>
          </a:p>
        </p:txBody>
      </p:sp>
    </p:spTree>
    <p:extLst>
      <p:ext uri="{BB962C8B-B14F-4D97-AF65-F5344CB8AC3E}">
        <p14:creationId xmlns:p14="http://schemas.microsoft.com/office/powerpoint/2010/main" val="192419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prstClr val="black"/>
                </a:solidFill>
                <a:latin typeface="Arial (Body)"/>
              </a:rPr>
              <a:t>May 12 </a:t>
            </a:r>
            <a:r>
              <a:rPr lang="en-US" dirty="0">
                <a:solidFill>
                  <a:prstClr val="black"/>
                </a:solidFill>
                <a:latin typeface="Arial (Body)"/>
              </a:rPr>
              <a:t>– Strategic Plan: Next Three Years </a:t>
            </a:r>
            <a:r>
              <a:rPr lang="en-US" sz="1000" dirty="0">
                <a:solidFill>
                  <a:prstClr val="black"/>
                </a:solidFill>
                <a:latin typeface="Arial (Body)"/>
              </a:rPr>
              <a:t>(</a:t>
            </a:r>
            <a:r>
              <a:rPr lang="en-US" sz="1000" dirty="0" err="1">
                <a:solidFill>
                  <a:prstClr val="black"/>
                </a:solidFill>
                <a:latin typeface="Arial (Body)"/>
              </a:rPr>
              <a:t>Titmus</a:t>
            </a:r>
            <a:r>
              <a:rPr lang="en-US" sz="1000" dirty="0">
                <a:solidFill>
                  <a:prstClr val="black"/>
                </a:solidFill>
                <a:latin typeface="Arial (Body)"/>
              </a:rPr>
              <a:t> Theatre)</a:t>
            </a:r>
          </a:p>
          <a:p>
            <a:endParaRPr lang="en-US" dirty="0">
              <a:solidFill>
                <a:prstClr val="black"/>
              </a:solidFill>
              <a:latin typeface="Arial (Body)"/>
            </a:endParaRPr>
          </a:p>
          <a:p>
            <a:r>
              <a:rPr lang="en-US" dirty="0" smtClean="0">
                <a:solidFill>
                  <a:prstClr val="black"/>
                </a:solidFill>
                <a:latin typeface="Arial (Body)"/>
              </a:rPr>
              <a:t>July 14 – Strategic Resource Management    </a:t>
            </a:r>
            <a:r>
              <a:rPr lang="en-US" sz="1000" dirty="0">
                <a:solidFill>
                  <a:prstClr val="black"/>
                </a:solidFill>
                <a:latin typeface="Arial (Body)"/>
              </a:rPr>
              <a:t>(</a:t>
            </a:r>
            <a:r>
              <a:rPr lang="en-US" sz="1000" dirty="0" err="1">
                <a:solidFill>
                  <a:prstClr val="black"/>
                </a:solidFill>
                <a:latin typeface="Arial (Body)"/>
              </a:rPr>
              <a:t>Titmus</a:t>
            </a:r>
            <a:r>
              <a:rPr lang="en-US" sz="1000" dirty="0">
                <a:solidFill>
                  <a:prstClr val="black"/>
                </a:solidFill>
                <a:latin typeface="Arial (Body)"/>
              </a:rPr>
              <a:t> Theatre)</a:t>
            </a:r>
          </a:p>
          <a:p>
            <a:endParaRPr lang="en-US" dirty="0"/>
          </a:p>
        </p:txBody>
      </p:sp>
      <p:sp>
        <p:nvSpPr>
          <p:cNvPr id="4" name="Slide Number Placeholder 3"/>
          <p:cNvSpPr>
            <a:spLocks noGrp="1"/>
          </p:cNvSpPr>
          <p:nvPr>
            <p:ph type="sldNum" sz="quarter" idx="10"/>
          </p:nvPr>
        </p:nvSpPr>
        <p:spPr/>
        <p:txBody>
          <a:bodyPr/>
          <a:lstStyle/>
          <a:p>
            <a:fld id="{053DDA24-FE51-441B-BDCD-37D6D20C2E1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84836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alumni impact considers the impact of alumni served by the institution over the past 30 years.</a:t>
            </a:r>
          </a:p>
          <a:p>
            <a:endParaRPr lang="en-US" dirty="0" smtClean="0"/>
          </a:p>
          <a:p>
            <a:r>
              <a:rPr lang="en-US" dirty="0" smtClean="0"/>
              <a:t>The alumni multiplier effects are calculated by running higher earnings and increased business profits through the SAM model’s multiplier matrix.</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20</a:t>
            </a:fld>
            <a:endParaRPr lang="en-US"/>
          </a:p>
        </p:txBody>
      </p:sp>
    </p:spTree>
    <p:extLst>
      <p:ext uri="{BB962C8B-B14F-4D97-AF65-F5344CB8AC3E}">
        <p14:creationId xmlns:p14="http://schemas.microsoft.com/office/powerpoint/2010/main" val="1900013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6786B270-7A6F-41FF-98FC-CDB24A80D238}" type="slidenum">
              <a:rPr lang="en-US" altLang="en-US" sz="1200">
                <a:latin typeface="Times New Roman" panose="02020603050405020304" pitchFamily="18" charset="0"/>
              </a:rPr>
              <a:pPr algn="r">
                <a:spcBef>
                  <a:spcPct val="0"/>
                </a:spcBef>
                <a:buClrTx/>
                <a:buSzTx/>
                <a:buFontTx/>
                <a:buNone/>
              </a:pPr>
              <a:t>21</a:t>
            </a:fld>
            <a:endParaRPr lang="en-US" altLang="en-US" sz="12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6175" y="685800"/>
            <a:ext cx="4572000" cy="3429000"/>
          </a:xfrm>
          <a:ln/>
        </p:spPr>
      </p:sp>
      <p:sp>
        <p:nvSpPr>
          <p:cNvPr id="40964" name="Rectangle 4"/>
          <p:cNvSpPr>
            <a:spLocks noGrp="1" noChangeArrowheads="1"/>
          </p:cNvSpPr>
          <p:nvPr>
            <p:ph type="body" idx="1"/>
          </p:nvPr>
        </p:nvSpPr>
        <p:spPr>
          <a:noFill/>
        </p:spPr>
        <p:txBody>
          <a:bodyPr>
            <a:normAutofit/>
          </a:bodyPr>
          <a:lstStyle/>
          <a:p>
            <a:r>
              <a:rPr lang="en-US" altLang="en-US" sz="1400" dirty="0"/>
              <a:t>NC State accounts for 37% of total economic impact of </a:t>
            </a:r>
            <a:r>
              <a:rPr lang="en-US" altLang="en-US" sz="1400" dirty="0" err="1"/>
              <a:t>UNC</a:t>
            </a:r>
            <a:r>
              <a:rPr lang="en-US" altLang="en-US" sz="1400" dirty="0"/>
              <a:t> System</a:t>
            </a:r>
          </a:p>
          <a:p>
            <a:pPr eaLnBrk="1" hangingPunct="1"/>
            <a:endParaRPr lang="en-US" altLang="en-US" sz="1400" dirty="0"/>
          </a:p>
          <a:p>
            <a:pPr eaLnBrk="1" hangingPunct="1"/>
            <a:r>
              <a:rPr lang="en-US" altLang="en-US" sz="1400" dirty="0"/>
              <a:t>NC State’s impact on </a:t>
            </a:r>
            <a:r>
              <a:rPr lang="en-US" altLang="en-US" sz="1400" u="sng" dirty="0"/>
              <a:t>Economic Development Partnership Region &amp; State</a:t>
            </a:r>
          </a:p>
          <a:p>
            <a:pPr marL="170867" indent="-170867">
              <a:buFont typeface="Arial" panose="020B0604020202020204" pitchFamily="34" charset="0"/>
              <a:buChar char="•"/>
            </a:pPr>
            <a:r>
              <a:rPr lang="en-US" altLang="en-US" sz="1400" dirty="0"/>
              <a:t>$4.8 billion in added income</a:t>
            </a:r>
          </a:p>
          <a:p>
            <a:pPr marL="170867" indent="-170867">
              <a:buFont typeface="Arial" panose="020B0604020202020204" pitchFamily="34" charset="0"/>
              <a:buChar char="•"/>
            </a:pPr>
            <a:r>
              <a:rPr lang="en-US" altLang="en-US" sz="1400" dirty="0"/>
              <a:t>4.4% of Gross Regional Product</a:t>
            </a:r>
          </a:p>
          <a:p>
            <a:pPr marL="170867" indent="-170867">
              <a:buFont typeface="Arial" panose="020B0604020202020204" pitchFamily="34" charset="0"/>
              <a:buChar char="•"/>
            </a:pPr>
            <a:r>
              <a:rPr lang="en-US" altLang="en-US" sz="1400" dirty="0"/>
              <a:t>Equivalent to 59,237 new jobs.</a:t>
            </a:r>
          </a:p>
          <a:p>
            <a:pPr eaLnBrk="1" hangingPunct="1"/>
            <a:endParaRPr lang="en-US" altLang="en-US" sz="1400" dirty="0"/>
          </a:p>
          <a:p>
            <a:pPr eaLnBrk="1" hangingPunct="1"/>
            <a:r>
              <a:rPr lang="en-US" altLang="en-US" sz="1400" dirty="0"/>
              <a:t>NC State’s impact on </a:t>
            </a:r>
            <a:r>
              <a:rPr lang="en-US" altLang="en-US" sz="1400" u="sng" dirty="0"/>
              <a:t>Wake County and State</a:t>
            </a:r>
          </a:p>
          <a:p>
            <a:pPr marL="170867" indent="-170867">
              <a:buFont typeface="Arial" panose="020B0604020202020204" pitchFamily="34" charset="0"/>
              <a:buChar char="•"/>
            </a:pPr>
            <a:r>
              <a:rPr lang="en-US" altLang="en-US" sz="1400" dirty="0"/>
              <a:t>$3.3 billion</a:t>
            </a:r>
          </a:p>
          <a:p>
            <a:pPr marL="170867" indent="-170867">
              <a:buFont typeface="Arial" panose="020B0604020202020204" pitchFamily="34" charset="0"/>
              <a:buChar char="•"/>
            </a:pPr>
            <a:r>
              <a:rPr lang="en-US" altLang="en-US" sz="1400" dirty="0"/>
              <a:t>6.1% of Gross Regional Product of Wake Co.</a:t>
            </a:r>
          </a:p>
          <a:p>
            <a:pPr marL="170867" indent="-170867">
              <a:buFont typeface="Arial" panose="020B0604020202020204" pitchFamily="34" charset="0"/>
              <a:buChar char="•"/>
            </a:pPr>
            <a:r>
              <a:rPr lang="en-US" altLang="en-US" sz="1400" dirty="0"/>
              <a:t>Equivalent to 44,538 new jobs</a:t>
            </a:r>
          </a:p>
        </p:txBody>
      </p:sp>
    </p:spTree>
    <p:extLst>
      <p:ext uri="{BB962C8B-B14F-4D97-AF65-F5344CB8AC3E}">
        <p14:creationId xmlns:p14="http://schemas.microsoft.com/office/powerpoint/2010/main" val="368090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31D0D3A9-B475-48D0-83AD-D3C5F2D016FB}" type="slidenum">
              <a:rPr lang="en-US" altLang="en-US" sz="1200">
                <a:latin typeface="Times New Roman" panose="02020603050405020304" pitchFamily="18" charset="0"/>
              </a:rPr>
              <a:pPr algn="r">
                <a:spcBef>
                  <a:spcPct val="0"/>
                </a:spcBef>
                <a:buClrTx/>
                <a:buSzTx/>
                <a:buFontTx/>
                <a:buNone/>
              </a:pPr>
              <a:t>22</a:t>
            </a:fld>
            <a:endParaRPr lang="en-US" altLang="en-US" sz="120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4"/>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0743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5801"/>
            <a:ext cx="5608320" cy="4183380"/>
          </a:xfrm>
        </p:spPr>
        <p:txBody>
          <a:bodyPr/>
          <a:lstStyle/>
          <a:p>
            <a:r>
              <a:rPr lang="en-US" dirty="0" smtClean="0"/>
              <a:t>Net present value</a:t>
            </a:r>
          </a:p>
          <a:p>
            <a:endParaRPr lang="en-US" dirty="0"/>
          </a:p>
          <a:p>
            <a:r>
              <a:rPr lang="en-US" dirty="0" smtClean="0"/>
              <a:t>Benefit-cost ratio</a:t>
            </a:r>
          </a:p>
          <a:p>
            <a:endParaRPr lang="en-US" dirty="0"/>
          </a:p>
          <a:p>
            <a:r>
              <a:rPr lang="en-US" dirty="0" smtClean="0"/>
              <a:t>Internal rate of return</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23</a:t>
            </a:fld>
            <a:endParaRPr lang="en-US"/>
          </a:p>
        </p:txBody>
      </p:sp>
    </p:spTree>
    <p:extLst>
      <p:ext uri="{BB962C8B-B14F-4D97-AF65-F5344CB8AC3E}">
        <p14:creationId xmlns:p14="http://schemas.microsoft.com/office/powerpoint/2010/main" val="3218335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ED2AE8CE-6FF3-4417-B798-F97037026A26}" type="slidenum">
              <a:rPr lang="en-US" altLang="en-US" sz="1200">
                <a:latin typeface="Times New Roman" panose="02020603050405020304" pitchFamily="18" charset="0"/>
              </a:rPr>
              <a:pPr algn="r">
                <a:spcBef>
                  <a:spcPct val="0"/>
                </a:spcBef>
                <a:buClrTx/>
                <a:buSzTx/>
                <a:buFontTx/>
                <a:buNone/>
              </a:pPr>
              <a:t>24</a:t>
            </a:fld>
            <a:endParaRPr lang="en-US" altLang="en-US" sz="120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46175" y="685800"/>
            <a:ext cx="4572000" cy="3429000"/>
          </a:xfrm>
          <a:ln/>
        </p:spPr>
      </p:sp>
      <p:sp>
        <p:nvSpPr>
          <p:cNvPr id="32772" name="Rectangle 4"/>
          <p:cNvSpPr>
            <a:spLocks noGrp="1" noChangeArrowheads="1"/>
          </p:cNvSpPr>
          <p:nvPr>
            <p:ph type="body" idx="1"/>
          </p:nvPr>
        </p:nvSpPr>
        <p:spPr>
          <a:noFill/>
        </p:spPr>
        <p:txBody>
          <a:bodyPr/>
          <a:lstStyle/>
          <a:p>
            <a:pPr lvl="0"/>
            <a:r>
              <a:rPr lang="en-US" dirty="0">
                <a:solidFill>
                  <a:prstClr val="black"/>
                </a:solidFill>
              </a:rPr>
              <a:t>Student:  benefits include the incremental increase in lifetime earnings of the 2012-13 student population, discounted back to the present using a discount rate of 4.5%</a:t>
            </a:r>
          </a:p>
          <a:p>
            <a:pPr lvl="0"/>
            <a:r>
              <a:rPr lang="en-US" dirty="0">
                <a:solidFill>
                  <a:prstClr val="black"/>
                </a:solidFill>
              </a:rPr>
              <a:t>Student costs include the direct outlays for tuition, fees, books, etc., and the opportunity cost of time spent in school rather than working.</a:t>
            </a:r>
          </a:p>
          <a:p>
            <a:pPr eaLnBrk="1" hangingPunct="1"/>
            <a:endParaRPr lang="en-US" altLang="en-US" dirty="0" smtClean="0"/>
          </a:p>
        </p:txBody>
      </p:sp>
    </p:spTree>
    <p:extLst>
      <p:ext uri="{BB962C8B-B14F-4D97-AF65-F5344CB8AC3E}">
        <p14:creationId xmlns:p14="http://schemas.microsoft.com/office/powerpoint/2010/main" val="3155639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C8915E57-A7DE-4DF2-83FF-4DC895F6A5EF}" type="slidenum">
              <a:rPr lang="en-US" altLang="en-US" sz="1200">
                <a:latin typeface="Times New Roman" panose="02020603050405020304" pitchFamily="18" charset="0"/>
              </a:rPr>
              <a:pPr algn="r">
                <a:spcBef>
                  <a:spcPct val="0"/>
                </a:spcBef>
                <a:buClrTx/>
                <a:buSzTx/>
                <a:buFontTx/>
                <a:buNone/>
              </a:pPr>
              <a:t>25</a:t>
            </a:fld>
            <a:endParaRPr lang="en-US" altLang="en-US" sz="12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46175" y="685800"/>
            <a:ext cx="4572000" cy="3429000"/>
          </a:xfrm>
          <a:ln/>
        </p:spPr>
      </p:sp>
      <p:sp>
        <p:nvSpPr>
          <p:cNvPr id="34820" name="Rectangle 4"/>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1819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6786B270-7A6F-41FF-98FC-CDB24A80D238}" type="slidenum">
              <a:rPr lang="en-US" altLang="en-US" sz="1200">
                <a:latin typeface="Times New Roman" panose="02020603050405020304" pitchFamily="18" charset="0"/>
              </a:rPr>
              <a:pPr algn="r">
                <a:spcBef>
                  <a:spcPct val="0"/>
                </a:spcBef>
                <a:buClrTx/>
                <a:buSzTx/>
                <a:buFontTx/>
                <a:buNone/>
              </a:pPr>
              <a:t>26</a:t>
            </a:fld>
            <a:endParaRPr lang="en-US" altLang="en-US" sz="12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6175" y="685800"/>
            <a:ext cx="4572000" cy="3429000"/>
          </a:xfrm>
          <a:ln/>
        </p:spPr>
      </p:sp>
      <p:sp>
        <p:nvSpPr>
          <p:cNvPr id="40964" name="Rectangle 4"/>
          <p:cNvSpPr>
            <a:spLocks noGrp="1" noChangeArrowheads="1"/>
          </p:cNvSpPr>
          <p:nvPr>
            <p:ph type="body" idx="1"/>
          </p:nvPr>
        </p:nvSpPr>
        <p:spPr>
          <a:noFill/>
        </p:spPr>
        <p:txBody>
          <a:bodyPr/>
          <a:lstStyle/>
          <a:p>
            <a:pPr eaLnBrk="1" hangingPunct="1"/>
            <a:r>
              <a:rPr lang="en-US" altLang="en-US" dirty="0" smtClean="0"/>
              <a:t>The social perspective compares the benefits and costs that accrue to society as a whole in North Carolina.</a:t>
            </a:r>
          </a:p>
          <a:p>
            <a:pPr eaLnBrk="1" hangingPunct="1"/>
            <a:endParaRPr lang="en-US" altLang="en-US" dirty="0" smtClean="0"/>
          </a:p>
          <a:p>
            <a:pPr eaLnBrk="1" hangingPunct="1"/>
            <a:r>
              <a:rPr lang="en-US" altLang="en-US" dirty="0" smtClean="0"/>
              <a:t>Benefits include the added income created in the state as a result of the university’s spending impacts during the single analysis year, the higher lifetime earnings that accrue to the 2012-13 student population, the increased profits to businesses employing the 2012-13 students, and social savings (both private and public) from the reduced demand for social services.</a:t>
            </a:r>
          </a:p>
        </p:txBody>
      </p:sp>
    </p:spTree>
    <p:extLst>
      <p:ext uri="{BB962C8B-B14F-4D97-AF65-F5344CB8AC3E}">
        <p14:creationId xmlns:p14="http://schemas.microsoft.com/office/powerpoint/2010/main" val="104732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6786B270-7A6F-41FF-98FC-CDB24A80D238}" type="slidenum">
              <a:rPr lang="en-US" altLang="en-US" sz="1200">
                <a:latin typeface="Times New Roman" panose="02020603050405020304" pitchFamily="18" charset="0"/>
              </a:rPr>
              <a:pPr algn="r">
                <a:spcBef>
                  <a:spcPct val="0"/>
                </a:spcBef>
                <a:buClrTx/>
                <a:buSzTx/>
                <a:buFontTx/>
                <a:buNone/>
              </a:pPr>
              <a:t>27</a:t>
            </a:fld>
            <a:endParaRPr lang="en-US" altLang="en-US" sz="12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6175" y="685800"/>
            <a:ext cx="4572000" cy="3429000"/>
          </a:xfrm>
          <a:ln/>
        </p:spPr>
      </p:sp>
      <p:sp>
        <p:nvSpPr>
          <p:cNvPr id="40964" name="Rectangle 4"/>
          <p:cNvSpPr>
            <a:spLocks noGrp="1" noChangeArrowheads="1"/>
          </p:cNvSpPr>
          <p:nvPr>
            <p:ph type="body" idx="1"/>
          </p:nvPr>
        </p:nvSpPr>
        <p:spPr>
          <a:noFill/>
        </p:spPr>
        <p:txBody>
          <a:bodyPr/>
          <a:lstStyle/>
          <a:p>
            <a:pPr eaLnBrk="1" hangingPunct="1"/>
            <a:r>
              <a:rPr lang="en-US" altLang="en-US" dirty="0" smtClean="0"/>
              <a:t>Benefits are projected out to the future and discounted back to the present. The discount rate from the social perspective is defined by the Office of Management and Budget and is the same one used by the federal government to assess the feasibility of government programs.</a:t>
            </a:r>
          </a:p>
          <a:p>
            <a:pPr eaLnBrk="1" hangingPunct="1"/>
            <a:endParaRPr lang="en-US" altLang="en-US" dirty="0" smtClean="0"/>
          </a:p>
          <a:p>
            <a:pPr eaLnBrk="1" hangingPunct="1"/>
            <a:r>
              <a:rPr lang="en-US" altLang="en-US" dirty="0" smtClean="0"/>
              <a:t>Costs to society include all institutional expenses (less tuition) and all student costs (including tuition and opportunity costs).</a:t>
            </a:r>
          </a:p>
        </p:txBody>
      </p:sp>
    </p:spTree>
    <p:extLst>
      <p:ext uri="{BB962C8B-B14F-4D97-AF65-F5344CB8AC3E}">
        <p14:creationId xmlns:p14="http://schemas.microsoft.com/office/powerpoint/2010/main" val="3680908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C8915E57-A7DE-4DF2-83FF-4DC895F6A5EF}" type="slidenum">
              <a:rPr lang="en-US" altLang="en-US" sz="1200">
                <a:latin typeface="Times New Roman" panose="02020603050405020304" pitchFamily="18" charset="0"/>
              </a:rPr>
              <a:pPr algn="r">
                <a:spcBef>
                  <a:spcPct val="0"/>
                </a:spcBef>
                <a:buClrTx/>
                <a:buSzTx/>
                <a:buFontTx/>
                <a:buNone/>
              </a:pPr>
              <a:t>28</a:t>
            </a:fld>
            <a:endParaRPr lang="en-US" altLang="en-US" sz="12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46175" y="685800"/>
            <a:ext cx="4572000" cy="3429000"/>
          </a:xfrm>
          <a:ln/>
        </p:spPr>
      </p:sp>
      <p:sp>
        <p:nvSpPr>
          <p:cNvPr id="34820" name="Rectangle 4"/>
          <p:cNvSpPr>
            <a:spLocks noGrp="1" noChangeArrowheads="1"/>
          </p:cNvSpPr>
          <p:nvPr>
            <p:ph type="body" idx="1"/>
          </p:nvPr>
        </p:nvSpPr>
        <p:spPr>
          <a:noFill/>
        </p:spPr>
        <p:txBody>
          <a:bodyPr/>
          <a:lstStyle/>
          <a:p>
            <a:pPr eaLnBrk="1" hangingPunct="1"/>
            <a:r>
              <a:rPr lang="en-US" altLang="en-US" dirty="0" smtClean="0"/>
              <a:t>…for as long as the 2012-13 students of NC State remain active in the state workforce.</a:t>
            </a:r>
          </a:p>
        </p:txBody>
      </p:sp>
    </p:spTree>
    <p:extLst>
      <p:ext uri="{BB962C8B-B14F-4D97-AF65-F5344CB8AC3E}">
        <p14:creationId xmlns:p14="http://schemas.microsoft.com/office/powerpoint/2010/main" val="768078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ED2AE8CE-6FF3-4417-B798-F97037026A26}" type="slidenum">
              <a:rPr lang="en-US" altLang="en-US" sz="1200">
                <a:latin typeface="Times New Roman" panose="02020603050405020304" pitchFamily="18" charset="0"/>
              </a:rPr>
              <a:pPr algn="r">
                <a:spcBef>
                  <a:spcPct val="0"/>
                </a:spcBef>
                <a:buClrTx/>
                <a:buSzTx/>
                <a:buFontTx/>
                <a:buNone/>
              </a:pPr>
              <a:t>29</a:t>
            </a:fld>
            <a:endParaRPr lang="en-US" altLang="en-US" sz="120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46175" y="685800"/>
            <a:ext cx="4572000" cy="3429000"/>
          </a:xfrm>
          <a:ln/>
        </p:spPr>
      </p:sp>
      <p:sp>
        <p:nvSpPr>
          <p:cNvPr id="32772" name="Rectangle 4"/>
          <p:cNvSpPr>
            <a:spLocks noGrp="1" noChangeArrowheads="1"/>
          </p:cNvSpPr>
          <p:nvPr>
            <p:ph type="body" idx="1"/>
          </p:nvPr>
        </p:nvSpPr>
        <p:spPr>
          <a:noFill/>
        </p:spPr>
        <p:txBody>
          <a:bodyPr/>
          <a:lstStyle/>
          <a:p>
            <a:pPr eaLnBrk="1" hangingPunct="1"/>
            <a:r>
              <a:rPr lang="en-US" altLang="en-US" dirty="0" smtClean="0"/>
              <a:t>Benefits are calculated by applying average state and local tax rates to the same benefits stream used in determining the investment analysis results from the social perspective.</a:t>
            </a:r>
          </a:p>
          <a:p>
            <a:pPr eaLnBrk="1" hangingPunct="1"/>
            <a:endParaRPr lang="en-US" altLang="en-US" dirty="0" smtClean="0"/>
          </a:p>
          <a:p>
            <a:pPr eaLnBrk="1" hangingPunct="1"/>
            <a:r>
              <a:rPr lang="en-US" altLang="en-US" dirty="0" smtClean="0"/>
              <a:t>Costs include all state and local government support received by the institution. </a:t>
            </a:r>
          </a:p>
          <a:p>
            <a:pPr eaLnBrk="1" hangingPunct="1"/>
            <a:endParaRPr lang="en-US" altLang="en-US" dirty="0" smtClean="0"/>
          </a:p>
        </p:txBody>
      </p:sp>
    </p:spTree>
    <p:extLst>
      <p:ext uri="{BB962C8B-B14F-4D97-AF65-F5344CB8AC3E}">
        <p14:creationId xmlns:p14="http://schemas.microsoft.com/office/powerpoint/2010/main" val="291577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latin typeface="Arial" panose="020B0604020202020204" pitchFamily="34" charset="0"/>
                <a:cs typeface="Arial" panose="020B0604020202020204" pitchFamily="34" charset="0"/>
              </a:rPr>
              <a:t>Our Three Winners Fund</a:t>
            </a:r>
          </a:p>
          <a:p>
            <a:endParaRPr lang="en-US" sz="1200" dirty="0" smtClean="0">
              <a:solidFill>
                <a:prstClr val="black"/>
              </a:solidFill>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Contributions can be made securely online at </a:t>
            </a:r>
            <a:r>
              <a:rPr lang="en-US" sz="1200" dirty="0" smtClean="0">
                <a:latin typeface="Arial" panose="020B0604020202020204" pitchFamily="34" charset="0"/>
                <a:cs typeface="Arial" panose="020B0604020202020204" pitchFamily="34" charset="0"/>
                <a:hlinkClick r:id="rId3"/>
              </a:rPr>
              <a:t>go.ncsu.edu/</a:t>
            </a:r>
            <a:r>
              <a:rPr lang="en-US" sz="1200" dirty="0" err="1" smtClean="0">
                <a:latin typeface="Arial" panose="020B0604020202020204" pitchFamily="34" charset="0"/>
                <a:cs typeface="Arial" panose="020B0604020202020204" pitchFamily="34" charset="0"/>
                <a:hlinkClick r:id="rId3"/>
              </a:rPr>
              <a:t>ourthreewinners</a:t>
            </a:r>
            <a:r>
              <a:rPr lang="en-US" sz="1200" dirty="0" smtClean="0">
                <a:latin typeface="Arial" panose="020B0604020202020204" pitchFamily="34" charset="0"/>
                <a:cs typeface="Arial" panose="020B0604020202020204" pitchFamily="34" charset="0"/>
              </a:rPr>
              <a:t>.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Checks made out to Our Three Winners fund may be sent to: Our Three Winners, Campus Box 7474, Raleigh, NC 27695-7474.</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For all other inquiries about honoring their lives and legacies, contact Laurie Reinhardt-</a:t>
            </a:r>
            <a:r>
              <a:rPr lang="en-US" sz="1200" dirty="0" err="1" smtClean="0">
                <a:latin typeface="Arial" panose="020B0604020202020204" pitchFamily="34" charset="0"/>
                <a:cs typeface="Arial" panose="020B0604020202020204" pitchFamily="34" charset="0"/>
              </a:rPr>
              <a:t>Plotnik</a:t>
            </a:r>
            <a:r>
              <a:rPr lang="en-US"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hlinkClick r:id="rId4"/>
              </a:rPr>
              <a:t>ljreinha@ncsu.edu</a:t>
            </a:r>
            <a:r>
              <a:rPr lang="en-US" sz="1200" dirty="0" smtClean="0">
                <a:latin typeface="Arial" panose="020B0604020202020204" pitchFamily="34" charset="0"/>
                <a:cs typeface="Arial" panose="020B0604020202020204" pitchFamily="34" charset="0"/>
              </a:rPr>
              <a:t> or 919-515-908</a:t>
            </a:r>
          </a:p>
          <a:p>
            <a:endParaRPr lang="en-US" sz="1200" dirty="0" smtClean="0">
              <a:solidFill>
                <a:prstClr val="black"/>
              </a:solidFill>
              <a:latin typeface="Arial" panose="020B0604020202020204" pitchFamily="34" charset="0"/>
              <a:cs typeface="Arial" panose="020B0604020202020204" pitchFamily="34" charset="0"/>
            </a:endParaRPr>
          </a:p>
          <a:p>
            <a:endParaRPr lang="en-US" sz="1200" dirty="0">
              <a:solidFill>
                <a:prstClr val="black"/>
              </a:solidFill>
              <a:latin typeface="Arial" panose="020B0604020202020204" pitchFamily="34" charset="0"/>
              <a:cs typeface="Arial" panose="020B0604020202020204" pitchFamily="34" charset="0"/>
            </a:endParaRP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53DDA24-FE51-441B-BDCD-37D6D20C2E1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60343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C8915E57-A7DE-4DF2-83FF-4DC895F6A5EF}" type="slidenum">
              <a:rPr lang="en-US" altLang="en-US" sz="1200">
                <a:latin typeface="Times New Roman" panose="02020603050405020304" pitchFamily="18" charset="0"/>
              </a:rPr>
              <a:pPr algn="r">
                <a:spcBef>
                  <a:spcPct val="0"/>
                </a:spcBef>
                <a:buClrTx/>
                <a:buSzTx/>
                <a:buFontTx/>
                <a:buNone/>
              </a:pPr>
              <a:t>30</a:t>
            </a:fld>
            <a:endParaRPr lang="en-US" altLang="en-US" sz="12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46175" y="685800"/>
            <a:ext cx="4572000" cy="3429000"/>
          </a:xfrm>
          <a:ln/>
        </p:spPr>
      </p:sp>
      <p:sp>
        <p:nvSpPr>
          <p:cNvPr id="34820" name="Rectangle 4"/>
          <p:cNvSpPr>
            <a:spLocks noGrp="1" noChangeArrowheads="1"/>
          </p:cNvSpPr>
          <p:nvPr>
            <p:ph type="body" idx="1"/>
          </p:nvPr>
        </p:nvSpPr>
        <p:spPr>
          <a:noFill/>
        </p:spPr>
        <p:txBody>
          <a:bodyPr/>
          <a:lstStyle/>
          <a:p>
            <a:pPr eaLnBrk="1" hangingPunct="1"/>
            <a:r>
              <a:rPr lang="en-US" altLang="en-US" dirty="0" smtClean="0"/>
              <a:t>Dividing benefits to taxpayers by the associated costs yields a 3.8 benefit-cost ratio.</a:t>
            </a:r>
          </a:p>
        </p:txBody>
      </p:sp>
    </p:spTree>
    <p:extLst>
      <p:ext uri="{BB962C8B-B14F-4D97-AF65-F5344CB8AC3E}">
        <p14:creationId xmlns:p14="http://schemas.microsoft.com/office/powerpoint/2010/main" val="2698638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31</a:t>
            </a:fld>
            <a:endParaRPr lang="en-US"/>
          </a:p>
        </p:txBody>
      </p:sp>
    </p:spTree>
    <p:extLst>
      <p:ext uri="{BB962C8B-B14F-4D97-AF65-F5344CB8AC3E}">
        <p14:creationId xmlns:p14="http://schemas.microsoft.com/office/powerpoint/2010/main" val="227641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4</a:t>
            </a:fld>
            <a:endParaRPr lang="en-US"/>
          </a:p>
        </p:txBody>
      </p:sp>
    </p:spTree>
    <p:extLst>
      <p:ext uri="{BB962C8B-B14F-4D97-AF65-F5344CB8AC3E}">
        <p14:creationId xmlns:p14="http://schemas.microsoft.com/office/powerpoint/2010/main" val="425857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the benefits of NC State to the citizens of North Carolina.</a:t>
            </a:r>
          </a:p>
          <a:p>
            <a:endParaRPr lang="en-US" dirty="0" smtClean="0"/>
          </a:p>
          <a:p>
            <a:r>
              <a:rPr lang="en-US" dirty="0" smtClean="0"/>
              <a:t>. Our education and research programs</a:t>
            </a:r>
          </a:p>
          <a:p>
            <a:r>
              <a:rPr lang="en-US" dirty="0" smtClean="0"/>
              <a:t>. Scientific breakthroughs and new discoveries</a:t>
            </a:r>
          </a:p>
          <a:p>
            <a:r>
              <a:rPr lang="en-US" dirty="0" smtClean="0"/>
              <a:t>. Performances</a:t>
            </a:r>
            <a:r>
              <a:rPr lang="en-US" baseline="0" dirty="0" smtClean="0"/>
              <a:t> and cultural events</a:t>
            </a:r>
          </a:p>
          <a:p>
            <a:r>
              <a:rPr lang="en-US" baseline="0" dirty="0" smtClean="0"/>
              <a:t>. The efforts our student athletic teams</a:t>
            </a:r>
            <a:endParaRPr lang="en-US" dirty="0" smtClean="0"/>
          </a:p>
          <a:p>
            <a:endParaRPr lang="en-US" dirty="0" smtClean="0"/>
          </a:p>
          <a:p>
            <a:r>
              <a:rPr lang="en-US" dirty="0"/>
              <a:t>These are the vital purposes for which the University exists.  The purpose of the analysis we are summarizing here, however, is a different one.  In the operation of its education and research programs, NC State is a powerful economic engine involving millions of transactions and the flow of funds to North Carolina communities as a result of this economic activity.</a:t>
            </a:r>
          </a:p>
          <a:p>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5</a:t>
            </a:fld>
            <a:endParaRPr lang="en-US"/>
          </a:p>
        </p:txBody>
      </p:sp>
    </p:spTree>
    <p:extLst>
      <p:ext uri="{BB962C8B-B14F-4D97-AF65-F5344CB8AC3E}">
        <p14:creationId xmlns:p14="http://schemas.microsoft.com/office/powerpoint/2010/main" val="352669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41" indent="-28574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2987"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182"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376" indent="-228597"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57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766"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8961"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155" indent="-228597"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algn="r">
              <a:spcBef>
                <a:spcPct val="0"/>
              </a:spcBef>
              <a:buClrTx/>
              <a:buSzTx/>
              <a:buFontTx/>
              <a:buNone/>
            </a:pPr>
            <a:fld id="{31D0D3A9-B475-48D0-83AD-D3C5F2D016FB}" type="slidenum">
              <a:rPr lang="en-US" altLang="en-US" sz="1200">
                <a:latin typeface="Times New Roman" panose="02020603050405020304" pitchFamily="18" charset="0"/>
              </a:rPr>
              <a:pPr algn="r">
                <a:spcBef>
                  <a:spcPct val="0"/>
                </a:spcBef>
                <a:buClrTx/>
                <a:buSzTx/>
                <a:buFontTx/>
                <a:buNone/>
              </a:pPr>
              <a:t>6</a:t>
            </a:fld>
            <a:endParaRPr lang="en-US" altLang="en-US" sz="120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4"/>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958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breaks out impact measures by initial effect—salaries and wages, purchased goods and services and resultant multiplier effect—the creation of more spending across all industries in the economy.</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7</a:t>
            </a:fld>
            <a:endParaRPr lang="en-US"/>
          </a:p>
        </p:txBody>
      </p:sp>
    </p:spTree>
    <p:extLst>
      <p:ext uri="{BB962C8B-B14F-4D97-AF65-F5344CB8AC3E}">
        <p14:creationId xmlns:p14="http://schemas.microsoft.com/office/powerpoint/2010/main" val="365454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operations,</a:t>
            </a:r>
            <a:r>
              <a:rPr lang="en-US" baseline="0" dirty="0" smtClean="0"/>
              <a:t> the initial income effect comprises the payroll of employees.</a:t>
            </a:r>
          </a:p>
          <a:p>
            <a:endParaRPr lang="en-US" baseline="0" dirty="0" smtClean="0"/>
          </a:p>
          <a:p>
            <a:r>
              <a:rPr lang="en-US" baseline="0" dirty="0" smtClean="0"/>
              <a:t>To calculate the multiplier effects, the payroll of employees living in the state is distributed across the detailed industries in the SAM model using average household spending patterns.</a:t>
            </a:r>
          </a:p>
          <a:p>
            <a:endParaRPr lang="en-US" baseline="0" dirty="0" smtClean="0"/>
          </a:p>
          <a:p>
            <a:r>
              <a:rPr lang="en-US" baseline="0" dirty="0" smtClean="0"/>
              <a:t>Other (non-pay) spending is distributed across industries using average college and university spending patterns.</a:t>
            </a:r>
          </a:p>
          <a:p>
            <a:endParaRPr lang="en-US" baseline="0" dirty="0" smtClean="0"/>
          </a:p>
          <a:p>
            <a:r>
              <a:rPr lang="en-US" baseline="0" dirty="0" smtClean="0"/>
              <a:t>Finally, direct state support is subtracted from the university’s gross spending impact to arrive at the “value-added” contribution to North Carolina.  </a:t>
            </a:r>
          </a:p>
          <a:p>
            <a:endParaRPr lang="en-US" baseline="0" dirty="0" smtClean="0"/>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64EEEF6B-9894-4339-BB69-2AC0D2EDB327}" type="slidenum">
              <a:rPr lang="en-US" smtClean="0"/>
              <a:pPr/>
              <a:t>8</a:t>
            </a:fld>
            <a:endParaRPr lang="en-US"/>
          </a:p>
        </p:txBody>
      </p:sp>
    </p:spTree>
    <p:extLst>
      <p:ext uri="{BB962C8B-B14F-4D97-AF65-F5344CB8AC3E}">
        <p14:creationId xmlns:p14="http://schemas.microsoft.com/office/powerpoint/2010/main" val="200807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impact of NC State’s construction spending was $44.8 million in added state income</a:t>
            </a:r>
          </a:p>
          <a:p>
            <a:r>
              <a:rPr lang="en-US" dirty="0" smtClean="0"/>
              <a:t>Equivalent to 1,755 new jobs</a:t>
            </a:r>
            <a:endParaRPr lang="en-US" dirty="0"/>
          </a:p>
        </p:txBody>
      </p:sp>
      <p:sp>
        <p:nvSpPr>
          <p:cNvPr id="4" name="Slide Number Placeholder 3"/>
          <p:cNvSpPr>
            <a:spLocks noGrp="1"/>
          </p:cNvSpPr>
          <p:nvPr>
            <p:ph type="sldNum" sz="quarter" idx="10"/>
          </p:nvPr>
        </p:nvSpPr>
        <p:spPr/>
        <p:txBody>
          <a:bodyPr/>
          <a:lstStyle/>
          <a:p>
            <a:fld id="{64EEEF6B-9894-4339-BB69-2AC0D2EDB327}" type="slidenum">
              <a:rPr lang="en-US" smtClean="0"/>
              <a:pPr/>
              <a:t>9</a:t>
            </a:fld>
            <a:endParaRPr lang="en-US"/>
          </a:p>
        </p:txBody>
      </p:sp>
    </p:spTree>
    <p:extLst>
      <p:ext uri="{BB962C8B-B14F-4D97-AF65-F5344CB8AC3E}">
        <p14:creationId xmlns:p14="http://schemas.microsoft.com/office/powerpoint/2010/main" val="241010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solidFill>
                  <a:prstClr val="black">
                    <a:tint val="75000"/>
                  </a:prstClr>
                </a:solidFill>
              </a:rPr>
              <a:pPr>
                <a:def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11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38355"/>
            <a:ext cx="2057400" cy="54878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38355"/>
            <a:ext cx="6019800" cy="54878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solidFill>
                  <a:prstClr val="black">
                    <a:tint val="75000"/>
                  </a:prstClr>
                </a:solidFill>
              </a:rPr>
              <a:pPr>
                <a:def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863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B2ABEA0-0D91-4323-A38F-C8A9668EBC87}" type="slidenum">
              <a:rPr lang="en-US" altLang="en-US"/>
              <a:pPr>
                <a:defRPr/>
              </a:pPr>
              <a:t>‹#›</a:t>
            </a:fld>
            <a:endParaRPr lang="en-US" altLang="en-US"/>
          </a:p>
        </p:txBody>
      </p:sp>
    </p:spTree>
    <p:extLst>
      <p:ext uri="{BB962C8B-B14F-4D97-AF65-F5344CB8AC3E}">
        <p14:creationId xmlns:p14="http://schemas.microsoft.com/office/powerpoint/2010/main" val="320457589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AutoShape 11"/>
          <p:cNvSpPr>
            <a:spLocks noChangeArrowheads="1"/>
          </p:cNvSpPr>
          <p:nvPr userDrawn="1"/>
        </p:nvSpPr>
        <p:spPr bwMode="auto">
          <a:xfrm>
            <a:off x="168275" y="228600"/>
            <a:ext cx="8823325" cy="6096000"/>
          </a:xfrm>
          <a:prstGeom prst="roundRect">
            <a:avLst>
              <a:gd name="adj" fmla="val 11046"/>
            </a:avLst>
          </a:prstGeom>
          <a:solidFill>
            <a:schemeClr val="bg1"/>
          </a:solidFill>
          <a:ln>
            <a:noFill/>
          </a:ln>
          <a:effectLst/>
          <a:extLst>
            <a:ext uri="{91240B29-F687-4F45-9708-019B960494DF}">
              <a14:hiddenLine xmlns:a14="http://schemas.microsoft.com/office/drawing/2010/main" w="2857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2pPr>
            <a:lvl3pPr marL="1143000" indent="-228600"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3pPr>
            <a:lvl4pPr marL="1600200" indent="-228600"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4pPr>
            <a:lvl5pPr marL="2057400" indent="-228600" algn="ct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Arial" panose="020B0604020202020204" pitchFamily="34" charset="0"/>
              </a:defRPr>
            </a:lvl9pPr>
          </a:lstStyle>
          <a:p>
            <a:pPr eaLnBrk="1" hangingPunct="1">
              <a:spcBef>
                <a:spcPct val="0"/>
              </a:spcBef>
              <a:buClrTx/>
              <a:buSzTx/>
              <a:buFontTx/>
              <a:buNone/>
            </a:pPr>
            <a:endParaRPr lang="en-US" altLang="en-US" sz="3600">
              <a:latin typeface="Times New Roman" panose="02020603050405020304" pitchFamily="18" charset="0"/>
            </a:endParaRPr>
          </a:p>
        </p:txBody>
      </p:sp>
      <p:sp>
        <p:nvSpPr>
          <p:cNvPr id="387077" name="Rectangle 5"/>
          <p:cNvSpPr>
            <a:spLocks noGrp="1" noChangeArrowheads="1"/>
          </p:cNvSpPr>
          <p:nvPr>
            <p:ph type="ctrTitle"/>
          </p:nvPr>
        </p:nvSpPr>
        <p:spPr>
          <a:xfrm>
            <a:off x="685800" y="1295400"/>
            <a:ext cx="7772400" cy="762000"/>
          </a:xfrm>
        </p:spPr>
        <p:txBody>
          <a:bodyPr anchor="ctr" anchorCtr="1"/>
          <a:lstStyle>
            <a:lvl1pPr algn="ctr">
              <a:defRPr sz="3200" i="1"/>
            </a:lvl1pPr>
          </a:lstStyle>
          <a:p>
            <a:pPr lvl="0"/>
            <a:r>
              <a:rPr lang="en-US" altLang="en-US" noProof="0" smtClean="0"/>
              <a:t>Click to edit Master title style</a:t>
            </a:r>
          </a:p>
        </p:txBody>
      </p:sp>
      <p:sp>
        <p:nvSpPr>
          <p:cNvPr id="4" name="Rectangle 7"/>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8"/>
          <p:cNvSpPr>
            <a:spLocks noGrp="1" noChangeArrowheads="1"/>
          </p:cNvSpPr>
          <p:nvPr>
            <p:ph type="ftr" sz="quarter" idx="11"/>
          </p:nvPr>
        </p:nvSpPr>
        <p:spPr>
          <a:xfrm>
            <a:off x="3352800" y="6391275"/>
            <a:ext cx="2895600" cy="457200"/>
          </a:xfrm>
        </p:spPr>
        <p:txBody>
          <a:bodyPr/>
          <a:lstStyle>
            <a:lvl1pPr>
              <a:defRPr smtClean="0"/>
            </a:lvl1pPr>
          </a:lstStyle>
          <a:p>
            <a:pPr>
              <a:defRPr/>
            </a:pPr>
            <a:endParaRPr lang="en-US" altLang="en-US"/>
          </a:p>
        </p:txBody>
      </p:sp>
      <p:sp>
        <p:nvSpPr>
          <p:cNvPr id="6" name="Rectangle 9"/>
          <p:cNvSpPr>
            <a:spLocks noGrp="1" noChangeArrowheads="1"/>
          </p:cNvSpPr>
          <p:nvPr>
            <p:ph type="sldNum" sz="quarter" idx="12"/>
          </p:nvPr>
        </p:nvSpPr>
        <p:spPr>
          <a:xfrm>
            <a:off x="6858000" y="6391275"/>
            <a:ext cx="1600200" cy="457200"/>
          </a:xfrm>
        </p:spPr>
        <p:txBody>
          <a:bodyPr/>
          <a:lstStyle>
            <a:lvl1pPr>
              <a:defRPr smtClean="0"/>
            </a:lvl1pPr>
          </a:lstStyle>
          <a:p>
            <a:pPr>
              <a:defRPr/>
            </a:pPr>
            <a:fld id="{0721F293-6429-4D00-9434-8DE8FACF0CEA}" type="slidenum">
              <a:rPr lang="en-US" altLang="en-US"/>
              <a:pPr>
                <a:defRPr/>
              </a:pPr>
              <a:t>‹#›</a:t>
            </a:fld>
            <a:endParaRPr lang="en-US" altLang="en-US"/>
          </a:p>
        </p:txBody>
      </p:sp>
    </p:spTree>
    <p:extLst>
      <p:ext uri="{BB962C8B-B14F-4D97-AF65-F5344CB8AC3E}">
        <p14:creationId xmlns:p14="http://schemas.microsoft.com/office/powerpoint/2010/main" val="36042456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A98C42-6201-4A43-998B-66277C589AC6}" type="slidenum">
              <a:rPr lang="en-US" altLang="en-US"/>
              <a:pPr>
                <a:defRPr/>
              </a:pPr>
              <a:t>‹#›</a:t>
            </a:fld>
            <a:endParaRPr lang="en-US" altLang="en-US"/>
          </a:p>
        </p:txBody>
      </p:sp>
    </p:spTree>
    <p:extLst>
      <p:ext uri="{BB962C8B-B14F-4D97-AF65-F5344CB8AC3E}">
        <p14:creationId xmlns:p14="http://schemas.microsoft.com/office/powerpoint/2010/main" val="583434049"/>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2000" y="40005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434D91-B8CA-4A2E-9CEB-48ED4CC8B413}" type="slidenum">
              <a:rPr lang="en-US" altLang="en-US"/>
              <a:pPr>
                <a:defRPr/>
              </a:pPr>
              <a:t>‹#›</a:t>
            </a:fld>
            <a:endParaRPr lang="en-US" altLang="en-US"/>
          </a:p>
        </p:txBody>
      </p:sp>
    </p:spTree>
    <p:extLst>
      <p:ext uri="{BB962C8B-B14F-4D97-AF65-F5344CB8AC3E}">
        <p14:creationId xmlns:p14="http://schemas.microsoft.com/office/powerpoint/2010/main" val="2169169679"/>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8BCC1D-BE1E-4EE4-B1BB-E0C62021AEBB}" type="datetimeFigureOut">
              <a:rPr lang="en-US" smtClean="0">
                <a:solidFill>
                  <a:prstClr val="black">
                    <a:tint val="75000"/>
                  </a:prstClr>
                </a:solidFill>
              </a:rPr>
              <a:pPr>
                <a:def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F208C8-91EF-4BE3-BD7B-E8ED29D0BB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722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solidFill>
                  <a:prstClr val="black">
                    <a:tint val="75000"/>
                  </a:prstClr>
                </a:solidFill>
              </a:rPr>
              <a:pPr>
                <a:def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988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solidFill>
                  <a:prstClr val="black">
                    <a:tint val="75000"/>
                  </a:prstClr>
                </a:solidFill>
              </a:rPr>
              <a:pPr>
                <a:def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920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solidFill>
                  <a:prstClr val="black">
                    <a:tint val="75000"/>
                  </a:prstClr>
                </a:solidFill>
              </a:rPr>
              <a:pPr>
                <a:def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709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solidFill>
                  <a:prstClr val="black">
                    <a:tint val="75000"/>
                  </a:prstClr>
                </a:solidFill>
              </a:rPr>
              <a:pPr>
                <a:defRPr/>
              </a:pPr>
              <a:t>3/9/2015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398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solidFill>
                  <a:prstClr val="black">
                    <a:tint val="75000"/>
                  </a:prstClr>
                </a:solidFill>
              </a:rPr>
              <a:pPr>
                <a:defRPr/>
              </a:pPr>
              <a:t>3/9/2015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761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solidFill>
                  <a:prstClr val="black">
                    <a:tint val="75000"/>
                  </a:prstClr>
                </a:solidFill>
              </a:rPr>
              <a:pPr>
                <a:defRPr/>
              </a:pPr>
              <a:t>3/9/2015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32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solidFill>
                  <a:prstClr val="black">
                    <a:tint val="75000"/>
                  </a:prstClr>
                </a:solidFill>
              </a:rPr>
              <a:pPr>
                <a:defRPr/>
              </a:pPr>
              <a:t>3/9/2015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66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5222"/>
            <a:ext cx="3008313" cy="839877"/>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595223"/>
            <a:ext cx="5111750" cy="55309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solidFill>
                  <a:prstClr val="black">
                    <a:tint val="75000"/>
                  </a:prstClr>
                </a:solidFill>
              </a:rPr>
              <a:pPr>
                <a:defRPr/>
              </a:pPr>
              <a:t>3/9/2015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888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solidFill>
                  <a:prstClr val="black">
                    <a:tint val="75000"/>
                  </a:prstClr>
                </a:solidFill>
              </a:rPr>
              <a:pPr>
                <a:defRPr/>
              </a:pPr>
              <a:t>3/9/2015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191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file://localhost/Users/mpquinla/Desktop/14-OPA-3937-PPTtemplates/Horizontal-CenteredLogo.wmf" TargetMode="External"/><Relationship Id="rId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defTabSz="457200">
              <a:defRPr/>
            </a:pPr>
            <a:fld id="{C944504B-B211-B34D-97AF-78446C71FCDD}" type="datetimeFigureOut">
              <a:rPr lang="en-US">
                <a:solidFill>
                  <a:prstClr val="black">
                    <a:tint val="75000"/>
                  </a:prstClr>
                </a:solidFill>
              </a:rPr>
              <a:pPr defTabSz="457200">
                <a:defRPr/>
              </a:pPr>
              <a:t>3/9/2015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defTabSz="457200">
              <a:defRPr/>
            </a:pPr>
            <a:fld id="{0EF7D53D-272A-624E-BE3D-99D13E2B4193}" type="slidenum">
              <a:rPr lang="en-US">
                <a:solidFill>
                  <a:prstClr val="black">
                    <a:tint val="75000"/>
                  </a:prstClr>
                </a:solidFill>
              </a:rPr>
              <a:pPr defTabSz="457200">
                <a:defRPr/>
              </a:pPr>
              <a:t>‹#›</a:t>
            </a:fld>
            <a:endParaRPr lang="en-US" dirty="0">
              <a:solidFill>
                <a:prstClr val="black">
                  <a:tint val="75000"/>
                </a:prstClr>
              </a:solidFill>
            </a:endParaRPr>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Tree>
    <p:extLst>
      <p:ext uri="{BB962C8B-B14F-4D97-AF65-F5344CB8AC3E}">
        <p14:creationId xmlns:p14="http://schemas.microsoft.com/office/powerpoint/2010/main" val="11011411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702" r:id="rId11"/>
    <p:sldLayoutId id="2147483703" r:id="rId12"/>
    <p:sldLayoutId id="2147483704" r:id="rId13"/>
    <p:sldLayoutId id="2147483705" r:id="rId14"/>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Headline Line One</a:t>
            </a:r>
            <a:br>
              <a:rPr lang="en-US"/>
            </a:br>
            <a:r>
              <a:rPr lang="en-US"/>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944504B-B211-B34D-97AF-78446C71FCDD}" type="datetimeFigureOut">
              <a:rPr lang="en-US">
                <a:solidFill>
                  <a:prstClr val="black">
                    <a:tint val="75000"/>
                  </a:prstClr>
                </a:solidFill>
              </a:rPr>
              <a:pPr>
                <a:defRPr/>
              </a:pPr>
              <a:t>3/9/2015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solidFill>
                  <a:prstClr val="black">
                    <a:tint val="75000"/>
                  </a:prstClr>
                </a:solidFill>
              </a:rPr>
              <a:pPr>
                <a:defRPr/>
              </a:pPr>
              <a:t>‹#›</a:t>
            </a:fld>
            <a:endParaRPr lang="en-US">
              <a:solidFill>
                <a:prstClr val="black">
                  <a:tint val="75000"/>
                </a:prstClr>
              </a:solidFill>
            </a:endParaRPr>
          </a:p>
        </p:txBody>
      </p:sp>
      <p:pic>
        <p:nvPicPr>
          <p:cNvPr id="7" name="Horizontal-CenteredLogo.wmf" descr="/Users/mpquinla/Desktop/14-OPA-3937-PPTtemplates/Horizontal-CenteredLogo.wmf"/>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pic>
        <p:nvPicPr>
          <p:cNvPr id="8" name="Horizontal-CenteredLogo.wmf" descr="/Users/mpquinla/Desktop/14-OPA-3937-PPTtemplates/Horizontal-CenteredLogo.wmf"/>
          <p:cNvPicPr>
            <a:picLocks noChangeAspect="1"/>
          </p:cNvPicPr>
          <p:nvPr userDrawn="1"/>
        </p:nvPicPr>
        <p:blipFill>
          <a:blip r:embed="rId4" r:link="rId5" cstate="print">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Tree>
    <p:extLst>
      <p:ext uri="{BB962C8B-B14F-4D97-AF65-F5344CB8AC3E}">
        <p14:creationId xmlns:p14="http://schemas.microsoft.com/office/powerpoint/2010/main" val="2574362723"/>
      </p:ext>
    </p:extLst>
  </p:cSld>
  <p:clrMap bg1="lt1" tx1="dk1" bg2="lt2" tx2="dk2" accent1="accent1" accent2="accent2" accent3="accent3" accent4="accent4" accent5="accent5" accent6="accent6" hlink="hlink" folHlink="folHlink"/>
  <p:sldLayoutIdLst>
    <p:sldLayoutId id="2147483698" r:id="rId1"/>
    <p:sldLayoutId id="2147483706" r:id="rId2"/>
  </p:sldLayoutIdLst>
  <p:hf sldNum="0" hdr="0" ftr="0" dt="0"/>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go.ncsu.edu/ourthreewinners"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mailto:ljreinha@ncsu.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685800" y="1676400"/>
            <a:ext cx="7772400" cy="1470025"/>
          </a:xfrm>
        </p:spPr>
        <p:txBody>
          <a:bodyPr/>
          <a:lstStyle/>
          <a:p>
            <a:pPr lvl="0"/>
            <a:r>
              <a:rPr lang="en-US" dirty="0">
                <a:solidFill>
                  <a:sysClr val="windowText" lastClr="000000"/>
                </a:solidFill>
              </a:rPr>
              <a:t>Administrative </a:t>
            </a:r>
            <a:br>
              <a:rPr lang="en-US" dirty="0">
                <a:solidFill>
                  <a:sysClr val="windowText" lastClr="000000"/>
                </a:solidFill>
              </a:rPr>
            </a:br>
            <a:r>
              <a:rPr lang="en-US" dirty="0">
                <a:solidFill>
                  <a:sysClr val="windowText" lastClr="000000"/>
                </a:solidFill>
              </a:rPr>
              <a:t>Leadership Meeting</a:t>
            </a:r>
            <a:br>
              <a:rPr lang="en-US" dirty="0">
                <a:solidFill>
                  <a:sysClr val="windowText" lastClr="000000"/>
                </a:solidFill>
              </a:rPr>
            </a:br>
            <a:endParaRPr lang="en-US" dirty="0">
              <a:latin typeface="Arial" charset="0"/>
            </a:endParaRPr>
          </a:p>
        </p:txBody>
      </p:sp>
      <p:sp>
        <p:nvSpPr>
          <p:cNvPr id="3" name="Subtitle 2"/>
          <p:cNvSpPr>
            <a:spLocks noGrp="1"/>
          </p:cNvSpPr>
          <p:nvPr>
            <p:ph type="subTitle" idx="1"/>
          </p:nvPr>
        </p:nvSpPr>
        <p:spPr/>
        <p:txBody>
          <a:bodyPr rtlCol="0">
            <a:normAutofit/>
          </a:bodyPr>
          <a:lstStyle/>
          <a:p>
            <a:pPr lvl="0">
              <a:defRPr/>
            </a:pPr>
            <a:r>
              <a:rPr lang="en-US" dirty="0">
                <a:solidFill>
                  <a:sysClr val="windowText" lastClr="000000">
                    <a:tint val="75000"/>
                  </a:sysClr>
                </a:solidFill>
              </a:rPr>
              <a:t>Tuesday, </a:t>
            </a:r>
            <a:r>
              <a:rPr lang="en-US" dirty="0" smtClean="0">
                <a:solidFill>
                  <a:sysClr val="windowText" lastClr="000000">
                    <a:tint val="75000"/>
                  </a:sysClr>
                </a:solidFill>
              </a:rPr>
              <a:t>March 10, 2015</a:t>
            </a:r>
            <a:endParaRPr lang="en-US" dirty="0">
              <a:solidFill>
                <a:sysClr val="windowText" lastClr="000000">
                  <a:tint val="75000"/>
                </a:sysClr>
              </a:solidFill>
            </a:endParaRPr>
          </a:p>
          <a:p>
            <a:pPr lvl="0">
              <a:defRPr/>
            </a:pPr>
            <a:r>
              <a:rPr lang="en-US" dirty="0">
                <a:solidFill>
                  <a:sysClr val="windowText" lastClr="000000">
                    <a:tint val="75000"/>
                  </a:sysClr>
                </a:solidFill>
              </a:rPr>
              <a:t>Chancellor Randy Woodson</a:t>
            </a:r>
          </a:p>
          <a:p>
            <a:pPr fontAlgn="auto">
              <a:spcAft>
                <a:spcPts val="0"/>
              </a:spcAft>
              <a:buFont typeface="Arial"/>
              <a:buNone/>
              <a:defRPr/>
            </a:pPr>
            <a:endParaRPr lang="en-US" dirty="0">
              <a:ea typeface="+mn-ea"/>
            </a:endParaRPr>
          </a:p>
        </p:txBody>
      </p:sp>
    </p:spTree>
    <p:extLst>
      <p:ext uri="{BB962C8B-B14F-4D97-AF65-F5344CB8AC3E}">
        <p14:creationId xmlns:p14="http://schemas.microsoft.com/office/powerpoint/2010/main" val="125126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1525" y="1295400"/>
            <a:ext cx="7772400" cy="762000"/>
          </a:xfrm>
          <a:prstGeom prst="rect">
            <a:avLst/>
          </a:prstGeom>
        </p:spPr>
        <p:txBody>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altLang="en-US" sz="3600" i="1" dirty="0" smtClean="0"/>
              <a:t>FY 2012-213 Annual Contribution</a:t>
            </a:r>
          </a:p>
        </p:txBody>
      </p:sp>
      <p:sp>
        <p:nvSpPr>
          <p:cNvPr id="3" name="Rectangle 4"/>
          <p:cNvSpPr>
            <a:spLocks noChangeArrowheads="1"/>
          </p:cNvSpPr>
          <p:nvPr/>
        </p:nvSpPr>
        <p:spPr bwMode="auto">
          <a:xfrm>
            <a:off x="1476375" y="21812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smtClean="0"/>
              <a:t>University Operations</a:t>
            </a:r>
            <a:br>
              <a:rPr lang="en-US" altLang="en-US" sz="3300" dirty="0" smtClean="0"/>
            </a:br>
            <a:r>
              <a:rPr lang="en-US" altLang="en-US" sz="2400" dirty="0" smtClean="0"/>
              <a:t> </a:t>
            </a:r>
            <a:r>
              <a:rPr lang="en-US" altLang="en-US" sz="3300" dirty="0" smtClean="0"/>
              <a:t/>
            </a:r>
            <a:br>
              <a:rPr lang="en-US" altLang="en-US" sz="3300" dirty="0" smtClean="0"/>
            </a:br>
            <a:r>
              <a:rPr lang="en-US" altLang="en-US" sz="4800" b="1" dirty="0" smtClean="0">
                <a:solidFill>
                  <a:srgbClr val="C00000"/>
                </a:solidFill>
              </a:rPr>
              <a:t>$504.6 Million</a:t>
            </a:r>
            <a:endParaRPr lang="en-US" altLang="en-US" sz="4800" b="1" dirty="0">
              <a:solidFill>
                <a:srgbClr val="C00000"/>
              </a:solidFill>
            </a:endParaRPr>
          </a:p>
        </p:txBody>
      </p:sp>
      <p:sp>
        <p:nvSpPr>
          <p:cNvPr id="4" name="Rectangle 3"/>
          <p:cNvSpPr>
            <a:spLocks noChangeArrowheads="1"/>
          </p:cNvSpPr>
          <p:nvPr/>
        </p:nvSpPr>
        <p:spPr bwMode="auto">
          <a:xfrm>
            <a:off x="1524000" y="4114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a:t>in </a:t>
            </a:r>
            <a:r>
              <a:rPr lang="en-US" altLang="en-US" sz="3300" dirty="0" smtClean="0"/>
              <a:t>added state income</a:t>
            </a:r>
          </a:p>
          <a:p>
            <a:pPr algn="ctr" eaLnBrk="1" hangingPunct="1">
              <a:buFont typeface="Wingdings" panose="05000000000000000000" pitchFamily="2" charset="2"/>
              <a:buNone/>
            </a:pPr>
            <a:r>
              <a:rPr lang="en-US" altLang="en-US" sz="2800" dirty="0" smtClean="0"/>
              <a:t> </a:t>
            </a:r>
            <a:endParaRPr lang="en-US" altLang="en-US" sz="2800" dirty="0"/>
          </a:p>
          <a:p>
            <a:pPr algn="ctr" eaLnBrk="1" hangingPunct="1">
              <a:buFont typeface="Wingdings" panose="05000000000000000000" pitchFamily="2" charset="2"/>
              <a:buNone/>
            </a:pPr>
            <a:r>
              <a:rPr lang="en-US" altLang="en-US" sz="2800" b="1" i="1" dirty="0" smtClean="0"/>
              <a:t>(the equivalent of </a:t>
            </a:r>
            <a:r>
              <a:rPr lang="en-US" altLang="en-US" sz="2800" b="1" i="1" u="sng" dirty="0" smtClean="0">
                <a:solidFill>
                  <a:srgbClr val="C00000"/>
                </a:solidFill>
              </a:rPr>
              <a:t>8,061</a:t>
            </a:r>
            <a:r>
              <a:rPr lang="en-US" altLang="en-US" sz="2800" b="1" i="1" dirty="0" smtClean="0"/>
              <a:t> new jobs)</a:t>
            </a:r>
            <a:endParaRPr lang="en-US" altLang="en-US" sz="2800" b="1" i="1" dirty="0"/>
          </a:p>
        </p:txBody>
      </p:sp>
    </p:spTree>
    <p:extLst>
      <p:ext uri="{BB962C8B-B14F-4D97-AF65-F5344CB8AC3E}">
        <p14:creationId xmlns:p14="http://schemas.microsoft.com/office/powerpoint/2010/main" val="277667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Spending Impact</a:t>
            </a:r>
            <a:endParaRPr lang="en-US" dirty="0"/>
          </a:p>
        </p:txBody>
      </p:sp>
      <p:pic>
        <p:nvPicPr>
          <p:cNvPr id="1026" name="Picture 2" descr="A woman in a lab coat and purple latex gloves prepares a sample for NC State research."/>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657600"/>
            <a:ext cx="8229600" cy="2907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1968500"/>
            <a:ext cx="7696200" cy="1523494"/>
          </a:xfrm>
          <a:prstGeom prst="rect">
            <a:avLst/>
          </a:prstGeom>
          <a:noFill/>
        </p:spPr>
        <p:txBody>
          <a:bodyPr wrap="square" rtlCol="0">
            <a:spAutoFit/>
          </a:bodyPr>
          <a:lstStyle/>
          <a:p>
            <a:pPr algn="ctr"/>
            <a:r>
              <a:rPr lang="en-US" sz="4000" b="1" dirty="0" smtClean="0">
                <a:solidFill>
                  <a:srgbClr val="C00000"/>
                </a:solidFill>
              </a:rPr>
              <a:t>$387 Million </a:t>
            </a:r>
            <a:r>
              <a:rPr lang="en-US" sz="2800" b="1" dirty="0" smtClean="0">
                <a:solidFill>
                  <a:srgbClr val="C00000"/>
                </a:solidFill>
              </a:rPr>
              <a:t/>
            </a:r>
            <a:br>
              <a:rPr lang="en-US" sz="2800" b="1" dirty="0" smtClean="0">
                <a:solidFill>
                  <a:srgbClr val="C00000"/>
                </a:solidFill>
              </a:rPr>
            </a:br>
            <a:r>
              <a:rPr lang="en-US" dirty="0" smtClean="0"/>
              <a:t>in added state income for the North Carolina economy</a:t>
            </a:r>
            <a:br>
              <a:rPr lang="en-US" dirty="0" smtClean="0"/>
            </a:br>
            <a:r>
              <a:rPr lang="en-US" sz="1100" dirty="0" smtClean="0"/>
              <a:t> </a:t>
            </a:r>
            <a:endParaRPr lang="en-US" sz="1100" dirty="0"/>
          </a:p>
          <a:p>
            <a:pPr algn="ctr"/>
            <a:r>
              <a:rPr lang="en-US" dirty="0" smtClean="0"/>
              <a:t>Equivalent of creating </a:t>
            </a:r>
            <a:r>
              <a:rPr lang="en-US" sz="2400" b="1" dirty="0" smtClean="0">
                <a:solidFill>
                  <a:srgbClr val="C00000"/>
                </a:solidFill>
              </a:rPr>
              <a:t>5,591</a:t>
            </a:r>
            <a:r>
              <a:rPr lang="en-US" dirty="0" smtClean="0"/>
              <a:t> new jobs</a:t>
            </a:r>
            <a:endParaRPr lang="en-US" dirty="0"/>
          </a:p>
        </p:txBody>
      </p:sp>
    </p:spTree>
    <p:extLst>
      <p:ext uri="{BB962C8B-B14F-4D97-AF65-F5344CB8AC3E}">
        <p14:creationId xmlns:p14="http://schemas.microsoft.com/office/powerpoint/2010/main" val="1778003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Start-Up Impact</a:t>
            </a:r>
            <a:endParaRPr lang="en-US" dirty="0"/>
          </a:p>
        </p:txBody>
      </p:sp>
      <p:pic>
        <p:nvPicPr>
          <p:cNvPr id="6146" name="Picture 2" descr="http://cims.ncsu.edu/wp-content/uploads/2014/02/home-page-head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048125"/>
            <a:ext cx="8458200" cy="2643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968500"/>
            <a:ext cx="7696200" cy="1631216"/>
          </a:xfrm>
          <a:prstGeom prst="rect">
            <a:avLst/>
          </a:prstGeom>
          <a:noFill/>
        </p:spPr>
        <p:txBody>
          <a:bodyPr wrap="square" rtlCol="0">
            <a:spAutoFit/>
          </a:bodyPr>
          <a:lstStyle/>
          <a:p>
            <a:pPr algn="ctr"/>
            <a:r>
              <a:rPr lang="en-US" sz="4000" b="1" dirty="0" smtClean="0">
                <a:solidFill>
                  <a:srgbClr val="C00000"/>
                </a:solidFill>
              </a:rPr>
              <a:t>$1.2 Billion </a:t>
            </a:r>
            <a:r>
              <a:rPr lang="en-US" sz="3200" b="1" dirty="0" smtClean="0">
                <a:solidFill>
                  <a:srgbClr val="C00000"/>
                </a:solidFill>
              </a:rPr>
              <a:t/>
            </a:r>
            <a:br>
              <a:rPr lang="en-US" sz="3200" b="1" dirty="0" smtClean="0">
                <a:solidFill>
                  <a:srgbClr val="C00000"/>
                </a:solidFill>
              </a:rPr>
            </a:br>
            <a:r>
              <a:rPr lang="en-US" dirty="0" smtClean="0"/>
              <a:t>in added state income for the North Carolina economy</a:t>
            </a:r>
          </a:p>
          <a:p>
            <a:endParaRPr lang="en-US" dirty="0"/>
          </a:p>
          <a:p>
            <a:pPr algn="ctr"/>
            <a:r>
              <a:rPr lang="en-US" dirty="0" smtClean="0"/>
              <a:t>Equivalent of creating </a:t>
            </a:r>
            <a:r>
              <a:rPr lang="en-US" sz="2400" b="1" dirty="0" smtClean="0">
                <a:solidFill>
                  <a:srgbClr val="C00000"/>
                </a:solidFill>
              </a:rPr>
              <a:t>5,799</a:t>
            </a:r>
            <a:r>
              <a:rPr lang="en-US" dirty="0" smtClean="0"/>
              <a:t> new jobs</a:t>
            </a:r>
            <a:endParaRPr lang="en-US" dirty="0"/>
          </a:p>
        </p:txBody>
      </p:sp>
    </p:spTree>
    <p:extLst>
      <p:ext uri="{BB962C8B-B14F-4D97-AF65-F5344CB8AC3E}">
        <p14:creationId xmlns:p14="http://schemas.microsoft.com/office/powerpoint/2010/main" val="2746068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Spin-Off Companies</a:t>
            </a:r>
            <a:endParaRPr lang="en-US" dirty="0"/>
          </a:p>
        </p:txBody>
      </p:sp>
      <p:pic>
        <p:nvPicPr>
          <p:cNvPr id="7170" name="Picture 2" descr="http://assist.ncsu.edu/wp-content/uploads/2012/10/NERC_ASSIST_Brochure2012-46-300x1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191000"/>
            <a:ext cx="8229600" cy="2476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968500"/>
            <a:ext cx="7696200" cy="1631216"/>
          </a:xfrm>
          <a:prstGeom prst="rect">
            <a:avLst/>
          </a:prstGeom>
          <a:noFill/>
        </p:spPr>
        <p:txBody>
          <a:bodyPr wrap="square" rtlCol="0">
            <a:spAutoFit/>
          </a:bodyPr>
          <a:lstStyle/>
          <a:p>
            <a:pPr algn="ctr"/>
            <a:r>
              <a:rPr lang="en-US" sz="4000" b="1" dirty="0" smtClean="0">
                <a:solidFill>
                  <a:srgbClr val="C00000"/>
                </a:solidFill>
              </a:rPr>
              <a:t>$590 Million </a:t>
            </a:r>
            <a:r>
              <a:rPr lang="en-US" sz="3200" b="1" dirty="0" smtClean="0">
                <a:solidFill>
                  <a:srgbClr val="C00000"/>
                </a:solidFill>
              </a:rPr>
              <a:t/>
            </a:r>
            <a:br>
              <a:rPr lang="en-US" sz="3200" b="1" dirty="0" smtClean="0">
                <a:solidFill>
                  <a:srgbClr val="C00000"/>
                </a:solidFill>
              </a:rPr>
            </a:br>
            <a:r>
              <a:rPr lang="en-US" dirty="0" smtClean="0"/>
              <a:t>in added state income for the North Carolina economy</a:t>
            </a:r>
          </a:p>
          <a:p>
            <a:endParaRPr lang="en-US" dirty="0"/>
          </a:p>
          <a:p>
            <a:pPr algn="ctr"/>
            <a:r>
              <a:rPr lang="en-US" dirty="0" smtClean="0"/>
              <a:t>Equivalent of creating </a:t>
            </a:r>
            <a:r>
              <a:rPr lang="en-US" sz="2400" b="1" dirty="0" smtClean="0">
                <a:solidFill>
                  <a:srgbClr val="C00000"/>
                </a:solidFill>
              </a:rPr>
              <a:t>11,641</a:t>
            </a:r>
            <a:r>
              <a:rPr lang="en-US" dirty="0" smtClean="0"/>
              <a:t> new jobs</a:t>
            </a:r>
            <a:endParaRPr lang="en-US" dirty="0"/>
          </a:p>
        </p:txBody>
      </p:sp>
    </p:spTree>
    <p:extLst>
      <p:ext uri="{BB962C8B-B14F-4D97-AF65-F5344CB8AC3E}">
        <p14:creationId xmlns:p14="http://schemas.microsoft.com/office/powerpoint/2010/main" val="304063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Spending Impact</a:t>
            </a:r>
            <a:endParaRPr lang="en-US" dirty="0"/>
          </a:p>
        </p:txBody>
      </p:sp>
      <p:pic>
        <p:nvPicPr>
          <p:cNvPr id="3" name="Picture 2"/>
          <p:cNvPicPr>
            <a:picLocks noChangeAspect="1"/>
          </p:cNvPicPr>
          <p:nvPr/>
        </p:nvPicPr>
        <p:blipFill>
          <a:blip r:embed="rId3" cstate="print"/>
          <a:stretch>
            <a:fillRect/>
          </a:stretch>
        </p:blipFill>
        <p:spPr>
          <a:xfrm>
            <a:off x="155940" y="4495800"/>
            <a:ext cx="8832120" cy="2087941"/>
          </a:xfrm>
          <a:prstGeom prst="rect">
            <a:avLst/>
          </a:prstGeom>
        </p:spPr>
      </p:pic>
      <p:sp>
        <p:nvSpPr>
          <p:cNvPr id="4" name="TextBox 3"/>
          <p:cNvSpPr txBox="1"/>
          <p:nvPr/>
        </p:nvSpPr>
        <p:spPr>
          <a:xfrm>
            <a:off x="723900" y="2286000"/>
            <a:ext cx="7696200" cy="1631216"/>
          </a:xfrm>
          <a:prstGeom prst="rect">
            <a:avLst/>
          </a:prstGeom>
          <a:noFill/>
        </p:spPr>
        <p:txBody>
          <a:bodyPr wrap="square" rtlCol="0">
            <a:spAutoFit/>
          </a:bodyPr>
          <a:lstStyle/>
          <a:p>
            <a:pPr algn="ctr"/>
            <a:r>
              <a:rPr lang="en-US" sz="4000" b="1" dirty="0" smtClean="0">
                <a:solidFill>
                  <a:srgbClr val="C00000"/>
                </a:solidFill>
              </a:rPr>
              <a:t>$103 Million</a:t>
            </a:r>
            <a:r>
              <a:rPr lang="en-US" sz="3200" b="1" dirty="0" smtClean="0">
                <a:solidFill>
                  <a:srgbClr val="C00000"/>
                </a:solidFill>
              </a:rPr>
              <a:t/>
            </a:r>
            <a:br>
              <a:rPr lang="en-US" sz="3200" b="1" dirty="0" smtClean="0">
                <a:solidFill>
                  <a:srgbClr val="C00000"/>
                </a:solidFill>
              </a:rPr>
            </a:br>
            <a:r>
              <a:rPr lang="en-US" dirty="0" smtClean="0"/>
              <a:t>in added state income for the North Carolina economy</a:t>
            </a:r>
          </a:p>
          <a:p>
            <a:endParaRPr lang="en-US" dirty="0"/>
          </a:p>
          <a:p>
            <a:pPr algn="ctr"/>
            <a:r>
              <a:rPr lang="en-US" dirty="0" smtClean="0"/>
              <a:t>Equivalent of creating </a:t>
            </a:r>
            <a:r>
              <a:rPr lang="en-US" sz="2400" b="1" dirty="0" smtClean="0">
                <a:solidFill>
                  <a:srgbClr val="C00000"/>
                </a:solidFill>
              </a:rPr>
              <a:t>1,285</a:t>
            </a:r>
            <a:r>
              <a:rPr lang="en-US" dirty="0" smtClean="0"/>
              <a:t> new jobs</a:t>
            </a:r>
            <a:endParaRPr lang="en-US" dirty="0"/>
          </a:p>
        </p:txBody>
      </p:sp>
    </p:spTree>
    <p:extLst>
      <p:ext uri="{BB962C8B-B14F-4D97-AF65-F5344CB8AC3E}">
        <p14:creationId xmlns:p14="http://schemas.microsoft.com/office/powerpoint/2010/main" val="98922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Student Spending</a:t>
            </a:r>
          </a:p>
        </p:txBody>
      </p:sp>
      <p:sp>
        <p:nvSpPr>
          <p:cNvPr id="17411" name="Rectangle 3"/>
          <p:cNvSpPr>
            <a:spLocks noGrp="1" noChangeArrowheads="1"/>
          </p:cNvSpPr>
          <p:nvPr>
            <p:ph type="body" sz="half" idx="2"/>
          </p:nvPr>
        </p:nvSpPr>
        <p:spPr>
          <a:xfrm>
            <a:off x="4371975" y="1847850"/>
            <a:ext cx="3771900" cy="4038600"/>
          </a:xfrm>
        </p:spPr>
        <p:txBody>
          <a:bodyPr/>
          <a:lstStyle/>
          <a:p>
            <a:pPr eaLnBrk="1" hangingPunct="1"/>
            <a:endParaRPr lang="en-US" altLang="en-US" sz="2300" dirty="0" smtClean="0"/>
          </a:p>
          <a:p>
            <a:pPr lvl="1" eaLnBrk="1" hangingPunct="1"/>
            <a:r>
              <a:rPr lang="en-US" altLang="en-US" sz="2300" dirty="0" smtClean="0"/>
              <a:t>Measures income generated by spending of students from outside the State </a:t>
            </a:r>
            <a:r>
              <a:rPr lang="en-US" altLang="en-US" sz="2300" i="1" dirty="0" smtClean="0">
                <a:solidFill>
                  <a:srgbClr val="C00000"/>
                </a:solidFill>
              </a:rPr>
              <a:t>plus</a:t>
            </a:r>
            <a:r>
              <a:rPr lang="en-US" altLang="en-US" sz="2300" i="1" dirty="0" smtClean="0">
                <a:solidFill>
                  <a:srgbClr val="00CCFF"/>
                </a:solidFill>
              </a:rPr>
              <a:t>…</a:t>
            </a:r>
          </a:p>
          <a:p>
            <a:pPr lvl="1" eaLnBrk="1" hangingPunct="1">
              <a:buFontTx/>
              <a:buNone/>
            </a:pPr>
            <a:endParaRPr lang="en-US" altLang="en-US" sz="2000" i="1" dirty="0" smtClean="0"/>
          </a:p>
          <a:p>
            <a:pPr lvl="1" eaLnBrk="1" hangingPunct="1"/>
            <a:r>
              <a:rPr lang="en-US" altLang="en-US" sz="2300" dirty="0" smtClean="0"/>
              <a:t>Associated multiplier effects</a:t>
            </a:r>
          </a:p>
        </p:txBody>
      </p:sp>
      <p:pic>
        <p:nvPicPr>
          <p:cNvPr id="17412" name="Picture 7" descr="MPj04223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147888"/>
            <a:ext cx="23383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5406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1525" y="1295400"/>
            <a:ext cx="7772400" cy="762000"/>
          </a:xfrm>
          <a:prstGeom prst="rect">
            <a:avLst/>
          </a:prstGeom>
        </p:spPr>
        <p:txBody>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altLang="en-US" sz="3600" i="1" dirty="0" smtClean="0"/>
              <a:t>FY 2012-213 Annual Contribution</a:t>
            </a:r>
          </a:p>
        </p:txBody>
      </p:sp>
      <p:sp>
        <p:nvSpPr>
          <p:cNvPr id="3" name="Rectangle 4"/>
          <p:cNvSpPr>
            <a:spLocks noChangeArrowheads="1"/>
          </p:cNvSpPr>
          <p:nvPr/>
        </p:nvSpPr>
        <p:spPr bwMode="auto">
          <a:xfrm>
            <a:off x="1476375" y="21812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smtClean="0"/>
              <a:t>Student Spending</a:t>
            </a:r>
            <a:br>
              <a:rPr lang="en-US" altLang="en-US" sz="3300" dirty="0" smtClean="0"/>
            </a:br>
            <a:r>
              <a:rPr lang="en-US" altLang="en-US" sz="2400" dirty="0" smtClean="0"/>
              <a:t> </a:t>
            </a:r>
            <a:r>
              <a:rPr lang="en-US" altLang="en-US" sz="3300" dirty="0" smtClean="0"/>
              <a:t/>
            </a:r>
            <a:br>
              <a:rPr lang="en-US" altLang="en-US" sz="3300" dirty="0" smtClean="0"/>
            </a:br>
            <a:r>
              <a:rPr lang="en-US" altLang="en-US" sz="4800" b="1" dirty="0" smtClean="0">
                <a:solidFill>
                  <a:srgbClr val="C00000"/>
                </a:solidFill>
              </a:rPr>
              <a:t>$60 Million</a:t>
            </a:r>
            <a:endParaRPr lang="en-US" altLang="en-US" sz="4800" b="1" dirty="0">
              <a:solidFill>
                <a:srgbClr val="C00000"/>
              </a:solidFill>
            </a:endParaRPr>
          </a:p>
        </p:txBody>
      </p:sp>
      <p:sp>
        <p:nvSpPr>
          <p:cNvPr id="4" name="Rectangle 3"/>
          <p:cNvSpPr>
            <a:spLocks noChangeArrowheads="1"/>
          </p:cNvSpPr>
          <p:nvPr/>
        </p:nvSpPr>
        <p:spPr bwMode="auto">
          <a:xfrm>
            <a:off x="1524000" y="4114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a:t>in </a:t>
            </a:r>
            <a:r>
              <a:rPr lang="en-US" altLang="en-US" sz="3300" dirty="0" smtClean="0"/>
              <a:t>added state income</a:t>
            </a:r>
          </a:p>
          <a:p>
            <a:pPr algn="ctr" eaLnBrk="1" hangingPunct="1">
              <a:buFont typeface="Wingdings" panose="05000000000000000000" pitchFamily="2" charset="2"/>
              <a:buNone/>
            </a:pPr>
            <a:r>
              <a:rPr lang="en-US" altLang="en-US" sz="2800" dirty="0" smtClean="0"/>
              <a:t> </a:t>
            </a:r>
            <a:endParaRPr lang="en-US" altLang="en-US" sz="2800" dirty="0"/>
          </a:p>
          <a:p>
            <a:pPr algn="ctr" eaLnBrk="1" hangingPunct="1">
              <a:buFont typeface="Wingdings" panose="05000000000000000000" pitchFamily="2" charset="2"/>
              <a:buNone/>
            </a:pPr>
            <a:r>
              <a:rPr lang="en-US" altLang="en-US" sz="2800" b="1" i="1" dirty="0" smtClean="0"/>
              <a:t>(the equivalent of </a:t>
            </a:r>
            <a:r>
              <a:rPr lang="en-US" altLang="en-US" sz="2800" b="1" i="1" u="sng" dirty="0" smtClean="0">
                <a:solidFill>
                  <a:srgbClr val="C00000"/>
                </a:solidFill>
              </a:rPr>
              <a:t>1,102</a:t>
            </a:r>
            <a:r>
              <a:rPr lang="en-US" altLang="en-US" sz="2800" b="1" i="1" dirty="0" smtClean="0"/>
              <a:t> new jobs)</a:t>
            </a:r>
            <a:endParaRPr lang="en-US" altLang="en-US" sz="2800" b="1" i="1" dirty="0"/>
          </a:p>
        </p:txBody>
      </p:sp>
    </p:spTree>
    <p:extLst>
      <p:ext uri="{BB962C8B-B14F-4D97-AF65-F5344CB8AC3E}">
        <p14:creationId xmlns:p14="http://schemas.microsoft.com/office/powerpoint/2010/main" val="4193322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Visitor Spending</a:t>
            </a:r>
          </a:p>
        </p:txBody>
      </p:sp>
      <p:sp>
        <p:nvSpPr>
          <p:cNvPr id="17411" name="Rectangle 3"/>
          <p:cNvSpPr>
            <a:spLocks noGrp="1" noChangeArrowheads="1"/>
          </p:cNvSpPr>
          <p:nvPr>
            <p:ph type="body" sz="half" idx="2"/>
          </p:nvPr>
        </p:nvSpPr>
        <p:spPr>
          <a:xfrm>
            <a:off x="4371975" y="1676400"/>
            <a:ext cx="3771900" cy="4724400"/>
          </a:xfrm>
        </p:spPr>
        <p:txBody>
          <a:bodyPr/>
          <a:lstStyle/>
          <a:p>
            <a:pPr eaLnBrk="1" hangingPunct="1"/>
            <a:endParaRPr lang="en-US" altLang="en-US" sz="2300" dirty="0" smtClean="0"/>
          </a:p>
          <a:p>
            <a:pPr lvl="1" eaLnBrk="1" hangingPunct="1"/>
            <a:r>
              <a:rPr lang="en-US" altLang="en-US" sz="2000" dirty="0" smtClean="0"/>
              <a:t>Out-of-state visitors bring new dollars to the economy through their spending at hotels, restaurants, and other state businesses.</a:t>
            </a:r>
            <a:endParaRPr lang="en-US" altLang="en-US" sz="2000" i="1" dirty="0" smtClean="0">
              <a:solidFill>
                <a:srgbClr val="00CCFF"/>
              </a:solidFill>
            </a:endParaRPr>
          </a:p>
          <a:p>
            <a:pPr lvl="1" eaLnBrk="1" hangingPunct="1">
              <a:buFontTx/>
              <a:buNone/>
            </a:pPr>
            <a:endParaRPr lang="en-US" altLang="en-US" sz="2000" i="1" dirty="0" smtClean="0"/>
          </a:p>
          <a:p>
            <a:pPr lvl="1" eaLnBrk="1" hangingPunct="1"/>
            <a:r>
              <a:rPr lang="en-US" altLang="en-US" sz="2000" dirty="0" smtClean="0"/>
              <a:t>Spending is distributed to the various sectors using industry averages.</a:t>
            </a:r>
          </a:p>
        </p:txBody>
      </p:sp>
      <p:pic>
        <p:nvPicPr>
          <p:cNvPr id="9218" name="Picture 2" descr="Plan a Visit to NC St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14563"/>
            <a:ext cx="3648074" cy="364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85178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1525" y="1295400"/>
            <a:ext cx="7772400" cy="762000"/>
          </a:xfrm>
          <a:prstGeom prst="rect">
            <a:avLst/>
          </a:prstGeom>
        </p:spPr>
        <p:txBody>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altLang="en-US" sz="3600" i="1" dirty="0" smtClean="0"/>
              <a:t>FY 2012-213 Annual Contribution</a:t>
            </a:r>
          </a:p>
        </p:txBody>
      </p:sp>
      <p:sp>
        <p:nvSpPr>
          <p:cNvPr id="3" name="Rectangle 4"/>
          <p:cNvSpPr>
            <a:spLocks noChangeArrowheads="1"/>
          </p:cNvSpPr>
          <p:nvPr/>
        </p:nvSpPr>
        <p:spPr bwMode="auto">
          <a:xfrm>
            <a:off x="1476375" y="21812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smtClean="0"/>
              <a:t>Visitor Spending</a:t>
            </a:r>
            <a:br>
              <a:rPr lang="en-US" altLang="en-US" sz="3300" dirty="0" smtClean="0"/>
            </a:br>
            <a:r>
              <a:rPr lang="en-US" altLang="en-US" sz="2400" dirty="0" smtClean="0"/>
              <a:t> </a:t>
            </a:r>
            <a:r>
              <a:rPr lang="en-US" altLang="en-US" sz="3300" dirty="0" smtClean="0"/>
              <a:t/>
            </a:r>
            <a:br>
              <a:rPr lang="en-US" altLang="en-US" sz="3300" dirty="0" smtClean="0"/>
            </a:br>
            <a:r>
              <a:rPr lang="en-US" altLang="en-US" sz="4800" b="1" dirty="0" smtClean="0">
                <a:solidFill>
                  <a:srgbClr val="C00000"/>
                </a:solidFill>
              </a:rPr>
              <a:t>$17.6 Million</a:t>
            </a:r>
            <a:endParaRPr lang="en-US" altLang="en-US" sz="4800" b="1" dirty="0">
              <a:solidFill>
                <a:srgbClr val="C00000"/>
              </a:solidFill>
            </a:endParaRPr>
          </a:p>
        </p:txBody>
      </p:sp>
      <p:sp>
        <p:nvSpPr>
          <p:cNvPr id="4" name="Rectangle 3"/>
          <p:cNvSpPr>
            <a:spLocks noChangeArrowheads="1"/>
          </p:cNvSpPr>
          <p:nvPr/>
        </p:nvSpPr>
        <p:spPr bwMode="auto">
          <a:xfrm>
            <a:off x="1524000" y="4114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a:t>in </a:t>
            </a:r>
            <a:r>
              <a:rPr lang="en-US" altLang="en-US" sz="3300" dirty="0" smtClean="0"/>
              <a:t>added state income</a:t>
            </a:r>
          </a:p>
          <a:p>
            <a:pPr algn="ctr" eaLnBrk="1" hangingPunct="1">
              <a:buFont typeface="Wingdings" panose="05000000000000000000" pitchFamily="2" charset="2"/>
              <a:buNone/>
            </a:pPr>
            <a:r>
              <a:rPr lang="en-US" altLang="en-US" sz="2800" dirty="0" smtClean="0"/>
              <a:t> </a:t>
            </a:r>
            <a:endParaRPr lang="en-US" altLang="en-US" sz="2800" dirty="0"/>
          </a:p>
          <a:p>
            <a:pPr algn="ctr" eaLnBrk="1" hangingPunct="1">
              <a:buFont typeface="Wingdings" panose="05000000000000000000" pitchFamily="2" charset="2"/>
              <a:buNone/>
            </a:pPr>
            <a:r>
              <a:rPr lang="en-US" altLang="en-US" sz="2800" b="1" i="1" dirty="0" smtClean="0"/>
              <a:t>(the equivalent of </a:t>
            </a:r>
            <a:r>
              <a:rPr lang="en-US" altLang="en-US" sz="2800" b="1" i="1" u="sng" dirty="0" smtClean="0">
                <a:solidFill>
                  <a:srgbClr val="C00000"/>
                </a:solidFill>
              </a:rPr>
              <a:t>449</a:t>
            </a:r>
            <a:r>
              <a:rPr lang="en-US" altLang="en-US" sz="2800" b="1" i="1" dirty="0" smtClean="0"/>
              <a:t> new jobs)</a:t>
            </a:r>
            <a:endParaRPr lang="en-US" altLang="en-US" sz="2800" b="1" i="1" dirty="0"/>
          </a:p>
        </p:txBody>
      </p:sp>
    </p:spTree>
    <p:extLst>
      <p:ext uri="{BB962C8B-B14F-4D97-AF65-F5344CB8AC3E}">
        <p14:creationId xmlns:p14="http://schemas.microsoft.com/office/powerpoint/2010/main" val="1384288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title"/>
          </p:nvPr>
        </p:nvSpPr>
        <p:spPr/>
        <p:txBody>
          <a:bodyPr/>
          <a:lstStyle/>
          <a:p>
            <a:pPr eaLnBrk="1" hangingPunct="1"/>
            <a:r>
              <a:rPr lang="en-US" altLang="en-US" dirty="0" smtClean="0"/>
              <a:t>Alumni Impact</a:t>
            </a:r>
          </a:p>
        </p:txBody>
      </p:sp>
      <p:sp>
        <p:nvSpPr>
          <p:cNvPr id="21507" name="Rectangle 13"/>
          <p:cNvSpPr>
            <a:spLocks noGrp="1" noChangeArrowheads="1"/>
          </p:cNvSpPr>
          <p:nvPr>
            <p:ph type="body" sz="half" idx="1"/>
          </p:nvPr>
        </p:nvSpPr>
        <p:spPr/>
        <p:txBody>
          <a:bodyPr/>
          <a:lstStyle/>
          <a:p>
            <a:pPr eaLnBrk="1" hangingPunct="1"/>
            <a:endParaRPr lang="en-US" altLang="en-US" sz="2300" dirty="0" smtClean="0"/>
          </a:p>
          <a:p>
            <a:pPr lvl="1" eaLnBrk="1" hangingPunct="1"/>
            <a:r>
              <a:rPr lang="en-US" altLang="en-US" sz="2300" dirty="0" smtClean="0"/>
              <a:t>The higher earnings that accrue to alumni employed in the state </a:t>
            </a:r>
            <a:r>
              <a:rPr lang="en-US" altLang="en-US" sz="2300" i="1" dirty="0" smtClean="0">
                <a:solidFill>
                  <a:srgbClr val="C00000"/>
                </a:solidFill>
              </a:rPr>
              <a:t>plus…</a:t>
            </a:r>
          </a:p>
          <a:p>
            <a:pPr lvl="1" eaLnBrk="1" hangingPunct="1">
              <a:buFontTx/>
              <a:buNone/>
            </a:pPr>
            <a:endParaRPr lang="en-US" altLang="en-US" sz="2000" i="1" dirty="0" smtClean="0"/>
          </a:p>
          <a:p>
            <a:pPr lvl="1" eaLnBrk="1" hangingPunct="1"/>
            <a:r>
              <a:rPr lang="en-US" altLang="en-US" sz="2300" dirty="0" smtClean="0"/>
              <a:t>The increased profits of the businesses that employ the alumni.</a:t>
            </a:r>
          </a:p>
        </p:txBody>
      </p:sp>
      <p:pic>
        <p:nvPicPr>
          <p:cNvPr id="21508" name="Picture 25" descr="MPj0422246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29225" y="1905000"/>
            <a:ext cx="2686050" cy="4038600"/>
          </a:xfrm>
        </p:spPr>
      </p:pic>
    </p:spTree>
    <p:extLst>
      <p:ext uri="{BB962C8B-B14F-4D97-AF65-F5344CB8AC3E}">
        <p14:creationId xmlns:p14="http://schemas.microsoft.com/office/powerpoint/2010/main" val="168067356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710"/>
            <a:ext cx="8229600" cy="1068387"/>
          </a:xfrm>
        </p:spPr>
        <p:txBody>
          <a:bodyPr/>
          <a:lstStyle/>
          <a:p>
            <a:r>
              <a:rPr lang="en-US" dirty="0" smtClean="0"/>
              <a:t>Upcoming </a:t>
            </a:r>
            <a:r>
              <a:rPr lang="en-US" dirty="0" err="1" smtClean="0"/>
              <a:t>ALM</a:t>
            </a:r>
            <a:r>
              <a:rPr lang="en-US" dirty="0" smtClean="0"/>
              <a:t> Topics</a:t>
            </a:r>
            <a:endParaRPr lang="en-US" dirty="0"/>
          </a:p>
        </p:txBody>
      </p:sp>
      <p:sp>
        <p:nvSpPr>
          <p:cNvPr id="3" name="Content Placeholder 2"/>
          <p:cNvSpPr>
            <a:spLocks noGrp="1"/>
          </p:cNvSpPr>
          <p:nvPr>
            <p:ph idx="1"/>
          </p:nvPr>
        </p:nvSpPr>
        <p:spPr>
          <a:xfrm>
            <a:off x="370936" y="2247900"/>
            <a:ext cx="8479766" cy="4639334"/>
          </a:xfrm>
        </p:spPr>
        <p:txBody>
          <a:bodyPr/>
          <a:lstStyle/>
          <a:p>
            <a:pPr lvl="0">
              <a:spcBef>
                <a:spcPts val="0"/>
              </a:spcBef>
            </a:pPr>
            <a:r>
              <a:rPr lang="en-US" sz="3200" dirty="0" smtClean="0">
                <a:solidFill>
                  <a:prstClr val="black"/>
                </a:solidFill>
                <a:latin typeface="Arial (Body)"/>
              </a:rPr>
              <a:t> May 12 </a:t>
            </a:r>
            <a:endParaRPr lang="en-US" sz="3200" dirty="0">
              <a:solidFill>
                <a:prstClr val="black"/>
              </a:solidFill>
              <a:latin typeface="Arial (Body)"/>
            </a:endParaRPr>
          </a:p>
          <a:p>
            <a:pPr marL="0" lvl="0" indent="0">
              <a:spcBef>
                <a:spcPts val="0"/>
              </a:spcBef>
              <a:buNone/>
            </a:pPr>
            <a:r>
              <a:rPr lang="en-US" sz="3200" dirty="0" smtClean="0">
                <a:solidFill>
                  <a:prstClr val="black"/>
                </a:solidFill>
                <a:latin typeface="Arial (Body)"/>
              </a:rPr>
              <a:t>		Strategic Plan: Next Three Years</a:t>
            </a:r>
            <a:endParaRPr lang="en-US" sz="3200" dirty="0">
              <a:solidFill>
                <a:prstClr val="black"/>
              </a:solidFill>
              <a:latin typeface="Arial (Body)"/>
            </a:endParaRPr>
          </a:p>
          <a:p>
            <a:pPr marL="0" lvl="0" indent="0">
              <a:spcBef>
                <a:spcPts val="0"/>
              </a:spcBef>
              <a:buNone/>
            </a:pPr>
            <a:r>
              <a:rPr lang="en-US" sz="2000" dirty="0" smtClean="0">
                <a:solidFill>
                  <a:prstClr val="black"/>
                </a:solidFill>
                <a:latin typeface="Arial (Body)"/>
              </a:rPr>
              <a:t>		(</a:t>
            </a:r>
            <a:r>
              <a:rPr lang="en-US" sz="2000" dirty="0" err="1">
                <a:solidFill>
                  <a:prstClr val="black"/>
                </a:solidFill>
                <a:latin typeface="Arial (Body)"/>
              </a:rPr>
              <a:t>Titmus</a:t>
            </a:r>
            <a:r>
              <a:rPr lang="en-US" sz="2000" dirty="0">
                <a:solidFill>
                  <a:prstClr val="black"/>
                </a:solidFill>
                <a:latin typeface="Arial (Body)"/>
              </a:rPr>
              <a:t> Theatre</a:t>
            </a:r>
            <a:r>
              <a:rPr lang="en-US" sz="2000" dirty="0" smtClean="0">
                <a:solidFill>
                  <a:prstClr val="black"/>
                </a:solidFill>
                <a:latin typeface="Arial (Body)"/>
              </a:rPr>
              <a:t>)</a:t>
            </a:r>
            <a:endParaRPr lang="en-US" sz="2000" dirty="0">
              <a:solidFill>
                <a:prstClr val="black"/>
              </a:solidFill>
              <a:latin typeface="Arial (Body)"/>
            </a:endParaRPr>
          </a:p>
          <a:p>
            <a:pPr lvl="0">
              <a:spcBef>
                <a:spcPts val="0"/>
              </a:spcBef>
            </a:pPr>
            <a:endParaRPr lang="en-US" sz="3200" dirty="0" smtClean="0">
              <a:solidFill>
                <a:prstClr val="black"/>
              </a:solidFill>
              <a:latin typeface="Arial (Body)"/>
            </a:endParaRPr>
          </a:p>
          <a:p>
            <a:pPr lvl="0">
              <a:spcBef>
                <a:spcPts val="0"/>
              </a:spcBef>
            </a:pPr>
            <a:r>
              <a:rPr lang="en-US" sz="3200" dirty="0" smtClean="0">
                <a:solidFill>
                  <a:prstClr val="black"/>
                </a:solidFill>
                <a:latin typeface="Arial (Body)"/>
              </a:rPr>
              <a:t>July 14 </a:t>
            </a:r>
            <a:endParaRPr lang="en-US" sz="3200" dirty="0">
              <a:solidFill>
                <a:prstClr val="black"/>
              </a:solidFill>
              <a:latin typeface="Arial (Body)"/>
            </a:endParaRPr>
          </a:p>
          <a:p>
            <a:pPr marL="0" lvl="0" indent="0">
              <a:spcBef>
                <a:spcPts val="0"/>
              </a:spcBef>
              <a:buNone/>
            </a:pPr>
            <a:r>
              <a:rPr lang="en-US" sz="3200" dirty="0" smtClean="0">
                <a:solidFill>
                  <a:prstClr val="black"/>
                </a:solidFill>
                <a:latin typeface="Arial (Body)"/>
              </a:rPr>
              <a:t>		Strategic Resource Management</a:t>
            </a:r>
          </a:p>
          <a:p>
            <a:pPr marL="0" lvl="0" indent="0">
              <a:spcBef>
                <a:spcPts val="0"/>
              </a:spcBef>
              <a:buNone/>
            </a:pPr>
            <a:r>
              <a:rPr lang="en-US" sz="2000" dirty="0" smtClean="0">
                <a:solidFill>
                  <a:prstClr val="black"/>
                </a:solidFill>
                <a:latin typeface="Arial (Body)"/>
              </a:rPr>
              <a:t>		(</a:t>
            </a:r>
            <a:r>
              <a:rPr lang="en-US" sz="2000" dirty="0" err="1" smtClean="0">
                <a:solidFill>
                  <a:prstClr val="black"/>
                </a:solidFill>
                <a:latin typeface="Arial (Body)"/>
              </a:rPr>
              <a:t>Titmus</a:t>
            </a:r>
            <a:r>
              <a:rPr lang="en-US" sz="2000" dirty="0" smtClean="0">
                <a:solidFill>
                  <a:prstClr val="black"/>
                </a:solidFill>
                <a:latin typeface="Arial (Body)"/>
              </a:rPr>
              <a:t> </a:t>
            </a:r>
            <a:r>
              <a:rPr lang="en-US" sz="2000" dirty="0">
                <a:solidFill>
                  <a:prstClr val="black"/>
                </a:solidFill>
                <a:latin typeface="Arial (Body)"/>
              </a:rPr>
              <a:t>Theatre)</a:t>
            </a:r>
          </a:p>
          <a:p>
            <a:pPr marL="0" lvl="0" indent="0">
              <a:spcBef>
                <a:spcPts val="0"/>
              </a:spcBef>
              <a:buNone/>
            </a:pPr>
            <a:endParaRPr lang="en-US" sz="2000" dirty="0">
              <a:solidFill>
                <a:prstClr val="black"/>
              </a:solidFill>
              <a:latin typeface="Arial (Body)"/>
            </a:endParaRPr>
          </a:p>
        </p:txBody>
      </p:sp>
    </p:spTree>
    <p:extLst>
      <p:ext uri="{BB962C8B-B14F-4D97-AF65-F5344CB8AC3E}">
        <p14:creationId xmlns:p14="http://schemas.microsoft.com/office/powerpoint/2010/main" val="310943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1525" y="1295400"/>
            <a:ext cx="7772400" cy="762000"/>
          </a:xfrm>
          <a:prstGeom prst="rect">
            <a:avLst/>
          </a:prstGeom>
        </p:spPr>
        <p:txBody>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altLang="en-US" sz="3600" i="1" dirty="0" smtClean="0"/>
              <a:t>Accumulated Contribution</a:t>
            </a:r>
          </a:p>
        </p:txBody>
      </p:sp>
      <p:sp>
        <p:nvSpPr>
          <p:cNvPr id="3" name="Rectangle 4"/>
          <p:cNvSpPr>
            <a:spLocks noChangeArrowheads="1"/>
          </p:cNvSpPr>
          <p:nvPr/>
        </p:nvSpPr>
        <p:spPr bwMode="auto">
          <a:xfrm>
            <a:off x="1476375" y="21812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smtClean="0"/>
              <a:t>Alumni Impact</a:t>
            </a:r>
            <a:br>
              <a:rPr lang="en-US" altLang="en-US" sz="3300" dirty="0" smtClean="0"/>
            </a:br>
            <a:r>
              <a:rPr lang="en-US" altLang="en-US" sz="2400" dirty="0" smtClean="0"/>
              <a:t> </a:t>
            </a:r>
            <a:r>
              <a:rPr lang="en-US" altLang="en-US" sz="3300" dirty="0" smtClean="0"/>
              <a:t/>
            </a:r>
            <a:br>
              <a:rPr lang="en-US" altLang="en-US" sz="3300" dirty="0" smtClean="0"/>
            </a:br>
            <a:r>
              <a:rPr lang="en-US" altLang="en-US" sz="4800" b="1" dirty="0" smtClean="0">
                <a:solidFill>
                  <a:srgbClr val="C00000"/>
                </a:solidFill>
              </a:rPr>
              <a:t>$4.2 Billion</a:t>
            </a:r>
            <a:endParaRPr lang="en-US" altLang="en-US" sz="4800" b="1" dirty="0">
              <a:solidFill>
                <a:srgbClr val="C00000"/>
              </a:solidFill>
            </a:endParaRPr>
          </a:p>
        </p:txBody>
      </p:sp>
      <p:sp>
        <p:nvSpPr>
          <p:cNvPr id="4" name="Rectangle 3"/>
          <p:cNvSpPr>
            <a:spLocks noChangeArrowheads="1"/>
          </p:cNvSpPr>
          <p:nvPr/>
        </p:nvSpPr>
        <p:spPr bwMode="auto">
          <a:xfrm>
            <a:off x="1524000" y="4114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a:t>in </a:t>
            </a:r>
            <a:r>
              <a:rPr lang="en-US" altLang="en-US" sz="3300" dirty="0" smtClean="0"/>
              <a:t>added state income</a:t>
            </a:r>
          </a:p>
          <a:p>
            <a:pPr algn="ctr" eaLnBrk="1" hangingPunct="1">
              <a:buFont typeface="Wingdings" panose="05000000000000000000" pitchFamily="2" charset="2"/>
              <a:buNone/>
            </a:pPr>
            <a:r>
              <a:rPr lang="en-US" altLang="en-US" sz="2800" dirty="0" smtClean="0"/>
              <a:t> </a:t>
            </a:r>
            <a:endParaRPr lang="en-US" altLang="en-US" sz="2800" dirty="0"/>
          </a:p>
          <a:p>
            <a:pPr algn="ctr" eaLnBrk="1" hangingPunct="1">
              <a:buFont typeface="Wingdings" panose="05000000000000000000" pitchFamily="2" charset="2"/>
              <a:buNone/>
            </a:pPr>
            <a:r>
              <a:rPr lang="en-US" altLang="en-US" sz="2800" b="1" i="1" dirty="0" smtClean="0"/>
              <a:t>(the equivalent of </a:t>
            </a:r>
            <a:r>
              <a:rPr lang="en-US" altLang="en-US" sz="2800" b="1" i="1" u="sng" dirty="0" smtClean="0">
                <a:solidFill>
                  <a:srgbClr val="C00000"/>
                </a:solidFill>
              </a:rPr>
              <a:t>67,465</a:t>
            </a:r>
            <a:r>
              <a:rPr lang="en-US" altLang="en-US" sz="2800" b="1" i="1" dirty="0" smtClean="0"/>
              <a:t> new jobs)</a:t>
            </a:r>
            <a:endParaRPr lang="en-US" altLang="en-US" sz="2800" b="1" i="1" dirty="0"/>
          </a:p>
        </p:txBody>
      </p:sp>
    </p:spTree>
    <p:extLst>
      <p:ext uri="{BB962C8B-B14F-4D97-AF65-F5344CB8AC3E}">
        <p14:creationId xmlns:p14="http://schemas.microsoft.com/office/powerpoint/2010/main" val="3967111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5300" y="609600"/>
            <a:ext cx="8229600" cy="1068387"/>
          </a:xfrm>
        </p:spPr>
        <p:txBody>
          <a:bodyPr/>
          <a:lstStyle/>
          <a:p>
            <a:pPr eaLnBrk="1" hangingPunct="1"/>
            <a:r>
              <a:rPr lang="en-US" altLang="en-US" dirty="0" smtClean="0"/>
              <a:t>NC State’s Total Economic Impact</a:t>
            </a:r>
          </a:p>
        </p:txBody>
      </p:sp>
      <p:sp>
        <p:nvSpPr>
          <p:cNvPr id="39939" name="Rectangle 3"/>
          <p:cNvSpPr>
            <a:spLocks noGrp="1" noChangeArrowheads="1"/>
          </p:cNvSpPr>
          <p:nvPr>
            <p:ph type="body" idx="1"/>
          </p:nvPr>
        </p:nvSpPr>
        <p:spPr>
          <a:xfrm>
            <a:off x="762000" y="1905000"/>
            <a:ext cx="7696200" cy="3352800"/>
          </a:xfrm>
        </p:spPr>
        <p:txBody>
          <a:bodyPr/>
          <a:lstStyle/>
          <a:p>
            <a:pPr eaLnBrk="1" hangingPunct="1">
              <a:lnSpc>
                <a:spcPct val="90000"/>
              </a:lnSpc>
            </a:pPr>
            <a:r>
              <a:rPr lang="en-US" altLang="en-US" sz="3200" b="1" i="1" dirty="0" smtClean="0">
                <a:solidFill>
                  <a:srgbClr val="C00000"/>
                </a:solidFill>
              </a:rPr>
              <a:t>$6.5 Billion </a:t>
            </a:r>
            <a:r>
              <a:rPr lang="en-US" altLang="en-US" sz="3200" dirty="0" smtClean="0"/>
              <a:t>in added state income</a:t>
            </a:r>
          </a:p>
          <a:p>
            <a:pPr eaLnBrk="1" hangingPunct="1">
              <a:lnSpc>
                <a:spcPct val="90000"/>
              </a:lnSpc>
            </a:pPr>
            <a:endParaRPr lang="en-US" altLang="en-US" sz="3200" dirty="0" smtClean="0"/>
          </a:p>
          <a:p>
            <a:pPr>
              <a:lnSpc>
                <a:spcPct val="90000"/>
              </a:lnSpc>
            </a:pPr>
            <a:r>
              <a:rPr lang="en-US" altLang="en-US" sz="3200" b="1" i="1" dirty="0" smtClean="0">
                <a:solidFill>
                  <a:srgbClr val="C00000"/>
                </a:solidFill>
              </a:rPr>
              <a:t>1.5% </a:t>
            </a:r>
            <a:r>
              <a:rPr lang="en-US" altLang="en-US" sz="3200" dirty="0" smtClean="0"/>
              <a:t>of Gross State Product</a:t>
            </a:r>
          </a:p>
          <a:p>
            <a:pPr>
              <a:lnSpc>
                <a:spcPct val="90000"/>
              </a:lnSpc>
            </a:pPr>
            <a:endParaRPr lang="en-US" altLang="en-US" sz="3200" dirty="0"/>
          </a:p>
          <a:p>
            <a:pPr>
              <a:lnSpc>
                <a:spcPct val="90000"/>
              </a:lnSpc>
            </a:pPr>
            <a:r>
              <a:rPr lang="en-US" altLang="en-US" sz="3200" b="1" i="1" dirty="0" smtClean="0">
                <a:solidFill>
                  <a:srgbClr val="C00000"/>
                </a:solidFill>
              </a:rPr>
              <a:t>91,505 </a:t>
            </a:r>
            <a:r>
              <a:rPr lang="en-US" altLang="en-US" sz="3200" dirty="0" smtClean="0"/>
              <a:t>new jobs</a:t>
            </a:r>
          </a:p>
          <a:p>
            <a:pPr>
              <a:lnSpc>
                <a:spcPct val="90000"/>
              </a:lnSpc>
            </a:pPr>
            <a:endParaRPr lang="en-US" altLang="en-US" sz="2800" i="1" dirty="0" smtClean="0"/>
          </a:p>
          <a:p>
            <a:pPr eaLnBrk="1" hangingPunct="1">
              <a:lnSpc>
                <a:spcPct val="90000"/>
              </a:lnSpc>
              <a:buClr>
                <a:schemeClr val="bg2"/>
              </a:buClr>
            </a:pPr>
            <a:endParaRPr lang="en-US" altLang="en-US" sz="2800" dirty="0" smtClean="0"/>
          </a:p>
          <a:p>
            <a:pPr eaLnBrk="1" hangingPunct="1">
              <a:lnSpc>
                <a:spcPct val="90000"/>
              </a:lnSpc>
            </a:pPr>
            <a:endParaRPr lang="en-US" altLang="en-US" sz="2800" dirty="0" smtClean="0"/>
          </a:p>
        </p:txBody>
      </p:sp>
    </p:spTree>
    <p:extLst>
      <p:ext uri="{BB962C8B-B14F-4D97-AF65-F5344CB8AC3E}">
        <p14:creationId xmlns:p14="http://schemas.microsoft.com/office/powerpoint/2010/main" val="142051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4"/>
          <p:cNvSpPr>
            <a:spLocks noChangeArrowheads="1"/>
          </p:cNvSpPr>
          <p:nvPr/>
        </p:nvSpPr>
        <p:spPr bwMode="auto">
          <a:xfrm>
            <a:off x="1066800" y="2128838"/>
            <a:ext cx="76200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300" dirty="0" smtClean="0">
                <a:solidFill>
                  <a:srgbClr val="C00000"/>
                </a:solidFill>
                <a:latin typeface="Arial Black" panose="020B0A04020102020204" pitchFamily="34" charset="0"/>
              </a:rPr>
              <a:t>the</a:t>
            </a:r>
            <a:r>
              <a:rPr lang="en-US" altLang="en-US" sz="4100" dirty="0" smtClean="0">
                <a:solidFill>
                  <a:srgbClr val="0033CC"/>
                </a:solidFill>
                <a:latin typeface="Arial Black" panose="020B0A04020102020204" pitchFamily="34" charset="0"/>
              </a:rPr>
              <a:t> </a:t>
            </a:r>
            <a:endParaRPr lang="en-US" altLang="en-US" sz="4100" dirty="0">
              <a:solidFill>
                <a:srgbClr val="0033CC"/>
              </a:solidFill>
              <a:latin typeface="Arial Black" panose="020B0A04020102020204" pitchFamily="34" charset="0"/>
            </a:endParaRPr>
          </a:p>
        </p:txBody>
      </p:sp>
      <p:sp>
        <p:nvSpPr>
          <p:cNvPr id="9219" name="Rectangle 36"/>
          <p:cNvSpPr>
            <a:spLocks noChangeArrowheads="1"/>
          </p:cNvSpPr>
          <p:nvPr/>
        </p:nvSpPr>
        <p:spPr bwMode="auto">
          <a:xfrm>
            <a:off x="1090613" y="2828925"/>
            <a:ext cx="7620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500" dirty="0" smtClean="0">
                <a:solidFill>
                  <a:srgbClr val="C00000"/>
                </a:solidFill>
                <a:latin typeface="Arial Black" panose="020B0A04020102020204" pitchFamily="34" charset="0"/>
              </a:rPr>
              <a:t>Investment Analysis</a:t>
            </a:r>
            <a:endParaRPr lang="en-US" altLang="en-US" sz="4500" dirty="0">
              <a:solidFill>
                <a:srgbClr val="C00000"/>
              </a:solidFill>
              <a:latin typeface="Arial Black" panose="020B0A04020102020204" pitchFamily="34" charset="0"/>
            </a:endParaRPr>
          </a:p>
        </p:txBody>
      </p:sp>
      <p:cxnSp>
        <p:nvCxnSpPr>
          <p:cNvPr id="3" name="Straight Connector 2"/>
          <p:cNvCxnSpPr/>
          <p:nvPr/>
        </p:nvCxnSpPr>
        <p:spPr>
          <a:xfrm>
            <a:off x="1066800" y="1828800"/>
            <a:ext cx="73914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55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Measure</a:t>
            </a:r>
            <a:endParaRPr lang="en-US" dirty="0"/>
          </a:p>
        </p:txBody>
      </p:sp>
      <p:sp>
        <p:nvSpPr>
          <p:cNvPr id="3" name="Content Placeholder 2"/>
          <p:cNvSpPr>
            <a:spLocks noGrp="1"/>
          </p:cNvSpPr>
          <p:nvPr>
            <p:ph idx="1"/>
          </p:nvPr>
        </p:nvSpPr>
        <p:spPr>
          <a:xfrm>
            <a:off x="471616" y="2514600"/>
            <a:ext cx="8229600" cy="3103563"/>
          </a:xfrm>
        </p:spPr>
        <p:txBody>
          <a:bodyPr/>
          <a:lstStyle/>
          <a:p>
            <a:r>
              <a:rPr lang="en-US" sz="3200" dirty="0" smtClean="0"/>
              <a:t>Student Benefits</a:t>
            </a:r>
          </a:p>
          <a:p>
            <a:endParaRPr lang="en-US" sz="3200" dirty="0"/>
          </a:p>
          <a:p>
            <a:r>
              <a:rPr lang="en-US" sz="3200" dirty="0" smtClean="0"/>
              <a:t>Social Benefits</a:t>
            </a:r>
          </a:p>
          <a:p>
            <a:endParaRPr lang="en-US" sz="3200" dirty="0"/>
          </a:p>
          <a:p>
            <a:r>
              <a:rPr lang="en-US" sz="3200" dirty="0" smtClean="0"/>
              <a:t>Taxpayer Benefits</a:t>
            </a:r>
            <a:endParaRPr lang="en-US" sz="3200" dirty="0"/>
          </a:p>
        </p:txBody>
      </p:sp>
    </p:spTree>
    <p:extLst>
      <p:ext uri="{BB962C8B-B14F-4D97-AF65-F5344CB8AC3E}">
        <p14:creationId xmlns:p14="http://schemas.microsoft.com/office/powerpoint/2010/main" val="2890714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9"/>
          <p:cNvSpPr>
            <a:spLocks noGrp="1" noChangeArrowheads="1"/>
          </p:cNvSpPr>
          <p:nvPr>
            <p:ph type="title"/>
          </p:nvPr>
        </p:nvSpPr>
        <p:spPr/>
        <p:txBody>
          <a:bodyPr/>
          <a:lstStyle/>
          <a:p>
            <a:pPr eaLnBrk="1" hangingPunct="1"/>
            <a:r>
              <a:rPr lang="en-US" altLang="en-US" smtClean="0"/>
              <a:t>Student Benefits</a:t>
            </a:r>
          </a:p>
        </p:txBody>
      </p:sp>
      <p:sp>
        <p:nvSpPr>
          <p:cNvPr id="31747" name="Rectangle 30"/>
          <p:cNvSpPr>
            <a:spLocks noGrp="1" noChangeArrowheads="1"/>
          </p:cNvSpPr>
          <p:nvPr>
            <p:ph type="body" sz="half" idx="1"/>
          </p:nvPr>
        </p:nvSpPr>
        <p:spPr/>
        <p:txBody>
          <a:bodyPr/>
          <a:lstStyle/>
          <a:p>
            <a:pPr eaLnBrk="1" hangingPunct="1">
              <a:lnSpc>
                <a:spcPct val="90000"/>
              </a:lnSpc>
            </a:pPr>
            <a:r>
              <a:rPr lang="en-US" altLang="en-US" sz="2400" b="1" i="1" dirty="0" smtClean="0">
                <a:solidFill>
                  <a:srgbClr val="C00000"/>
                </a:solidFill>
              </a:rPr>
              <a:t>Student benefits</a:t>
            </a:r>
            <a:r>
              <a:rPr lang="en-US" altLang="en-US" sz="2400" dirty="0" smtClean="0">
                <a:solidFill>
                  <a:srgbClr val="C00000"/>
                </a:solidFill>
              </a:rPr>
              <a:t> </a:t>
            </a:r>
            <a:r>
              <a:rPr lang="en-US" altLang="en-US" sz="2400" dirty="0" smtClean="0"/>
              <a:t>consist of the present value of increased future income</a:t>
            </a:r>
          </a:p>
          <a:p>
            <a:pPr eaLnBrk="1" hangingPunct="1">
              <a:lnSpc>
                <a:spcPct val="90000"/>
              </a:lnSpc>
              <a:buFont typeface="Wingdings" panose="05000000000000000000" pitchFamily="2" charset="2"/>
              <a:buNone/>
            </a:pPr>
            <a:endParaRPr lang="en-US" altLang="en-US" sz="2400" dirty="0" smtClean="0"/>
          </a:p>
          <a:p>
            <a:pPr eaLnBrk="1" hangingPunct="1">
              <a:lnSpc>
                <a:spcPct val="90000"/>
              </a:lnSpc>
            </a:pPr>
            <a:r>
              <a:rPr lang="en-US" altLang="en-US" sz="2400" dirty="0" smtClean="0"/>
              <a:t>These are measured against </a:t>
            </a:r>
            <a:r>
              <a:rPr lang="en-US" altLang="en-US" sz="2400" b="1" i="1" dirty="0" smtClean="0">
                <a:solidFill>
                  <a:srgbClr val="C00000"/>
                </a:solidFill>
              </a:rPr>
              <a:t>student costs </a:t>
            </a:r>
            <a:r>
              <a:rPr lang="en-US" altLang="en-US" sz="2400" i="1" dirty="0" smtClean="0"/>
              <a:t>- </a:t>
            </a:r>
            <a:r>
              <a:rPr lang="en-US" altLang="en-US" sz="2400" dirty="0" smtClean="0"/>
              <a:t>tuition paid and the opportunity cost of time</a:t>
            </a:r>
            <a:endParaRPr lang="en-US" altLang="en-US" sz="2400" i="1" dirty="0" smtClean="0">
              <a:solidFill>
                <a:schemeClr val="tx2"/>
              </a:solidFill>
            </a:endParaRP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2824635637"/>
              </p:ext>
            </p:extLst>
          </p:nvPr>
        </p:nvGraphicFramePr>
        <p:xfrm>
          <a:off x="762000" y="4000500"/>
          <a:ext cx="7696200" cy="2019300"/>
        </p:xfrm>
        <a:graphic>
          <a:graphicData uri="http://schemas.openxmlformats.org/drawingml/2006/table">
            <a:tbl>
              <a:tblPr firstRow="1" bandRow="1">
                <a:tableStyleId>{5C22544A-7EE6-4342-B048-85BDC9FD1C3A}</a:tableStyleId>
              </a:tblPr>
              <a:tblGrid>
                <a:gridCol w="3848100"/>
                <a:gridCol w="3848100"/>
              </a:tblGrid>
              <a:tr h="1009650">
                <a:tc>
                  <a:txBody>
                    <a:bodyPr/>
                    <a:lstStyle/>
                    <a:p>
                      <a:pPr algn="ctr"/>
                      <a:r>
                        <a:rPr lang="en-US" sz="3200" dirty="0" smtClean="0">
                          <a:solidFill>
                            <a:schemeClr val="tx1"/>
                          </a:solidFill>
                        </a:rPr>
                        <a:t>Student Benefits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smtClean="0">
                          <a:solidFill>
                            <a:srgbClr val="C00000"/>
                          </a:solidFill>
                        </a:rPr>
                        <a:t>$4.3 Billion</a:t>
                      </a:r>
                      <a:endParaRPr lang="en-US" sz="36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9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Student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smtClean="0">
                          <a:solidFill>
                            <a:srgbClr val="C00000"/>
                          </a:solidFill>
                        </a:rPr>
                        <a:t>$1.4 Billion</a:t>
                      </a:r>
                      <a:endParaRPr lang="en-US" sz="36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7070062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816769" y="1305697"/>
            <a:ext cx="7772400" cy="762000"/>
          </a:xfrm>
        </p:spPr>
        <p:txBody>
          <a:bodyPr/>
          <a:lstStyle/>
          <a:p>
            <a:pPr eaLnBrk="1" hangingPunct="1"/>
            <a:r>
              <a:rPr lang="en-US" altLang="en-US" i="1" dirty="0" smtClean="0"/>
              <a:t>Rate of Return</a:t>
            </a:r>
          </a:p>
        </p:txBody>
      </p:sp>
      <p:sp>
        <p:nvSpPr>
          <p:cNvPr id="33795" name="Rectangle 3"/>
          <p:cNvSpPr>
            <a:spLocks noGrp="1" noChangeArrowheads="1"/>
          </p:cNvSpPr>
          <p:nvPr>
            <p:ph type="subTitle" idx="4294967295"/>
          </p:nvPr>
        </p:nvSpPr>
        <p:spPr>
          <a:xfrm>
            <a:off x="1502569" y="2130510"/>
            <a:ext cx="6400800" cy="762000"/>
          </a:xfrm>
          <a:noFill/>
        </p:spPr>
        <p:txBody>
          <a:bodyPr/>
          <a:lstStyle/>
          <a:p>
            <a:pPr marL="0" indent="0" algn="ctr" eaLnBrk="1" hangingPunct="1">
              <a:buFont typeface="Wingdings" panose="05000000000000000000" pitchFamily="2" charset="2"/>
              <a:buNone/>
            </a:pPr>
            <a:r>
              <a:rPr lang="en-US" altLang="en-US" sz="3300" dirty="0" smtClean="0"/>
              <a:t>Student Perspective</a:t>
            </a:r>
          </a:p>
        </p:txBody>
      </p:sp>
      <p:sp>
        <p:nvSpPr>
          <p:cNvPr id="33796" name="Rectangle 5"/>
          <p:cNvSpPr>
            <a:spLocks noChangeArrowheads="1"/>
          </p:cNvSpPr>
          <p:nvPr/>
        </p:nvSpPr>
        <p:spPr bwMode="auto">
          <a:xfrm>
            <a:off x="1271588" y="4108968"/>
            <a:ext cx="6862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200" b="1" i="1" dirty="0"/>
              <a:t>Students </a:t>
            </a:r>
            <a:r>
              <a:rPr lang="en-US" altLang="en-US" sz="3200" b="1" i="1" dirty="0" smtClean="0"/>
              <a:t>gain $3.00 in higher future income.</a:t>
            </a:r>
            <a:r>
              <a:rPr lang="en-US" altLang="en-US" sz="2400" b="1" i="1" dirty="0" smtClean="0"/>
              <a:t>                 </a:t>
            </a:r>
            <a:endParaRPr lang="en-US" altLang="en-US" sz="2400" b="1" i="1" dirty="0"/>
          </a:p>
        </p:txBody>
      </p:sp>
      <p:sp>
        <p:nvSpPr>
          <p:cNvPr id="2" name="TextBox 1"/>
          <p:cNvSpPr txBox="1"/>
          <p:nvPr/>
        </p:nvSpPr>
        <p:spPr>
          <a:xfrm>
            <a:off x="609601" y="3039073"/>
            <a:ext cx="4648200" cy="830997"/>
          </a:xfrm>
          <a:prstGeom prst="rect">
            <a:avLst/>
          </a:prstGeom>
          <a:noFill/>
        </p:spPr>
        <p:txBody>
          <a:bodyPr wrap="square" rtlCol="0">
            <a:spAutoFit/>
          </a:bodyPr>
          <a:lstStyle/>
          <a:p>
            <a:r>
              <a:rPr lang="en-US" sz="2400" b="1" dirty="0" smtClean="0">
                <a:solidFill>
                  <a:srgbClr val="C00000"/>
                </a:solidFill>
              </a:rPr>
              <a:t>For every $1.00 invested in their education at NC State…</a:t>
            </a:r>
            <a:endParaRPr lang="en-US" sz="2400" b="1" dirty="0">
              <a:solidFill>
                <a:srgbClr val="C00000"/>
              </a:solidFill>
            </a:endParaRPr>
          </a:p>
        </p:txBody>
      </p:sp>
      <p:sp>
        <p:nvSpPr>
          <p:cNvPr id="3" name="TextBox 2"/>
          <p:cNvSpPr txBox="1"/>
          <p:nvPr/>
        </p:nvSpPr>
        <p:spPr>
          <a:xfrm>
            <a:off x="1807368" y="5791200"/>
            <a:ext cx="5888832" cy="461665"/>
          </a:xfrm>
          <a:prstGeom prst="rect">
            <a:avLst/>
          </a:prstGeom>
          <a:noFill/>
        </p:spPr>
        <p:txBody>
          <a:bodyPr wrap="square" rtlCol="0">
            <a:spAutoFit/>
          </a:bodyPr>
          <a:lstStyle/>
          <a:p>
            <a:r>
              <a:rPr lang="en-US" sz="2400" dirty="0" smtClean="0"/>
              <a:t>[Average annual return for students is </a:t>
            </a:r>
            <a:r>
              <a:rPr lang="en-US" sz="2400" b="1" i="1" dirty="0" smtClean="0">
                <a:solidFill>
                  <a:srgbClr val="C00000"/>
                </a:solidFill>
              </a:rPr>
              <a:t>14.0%.</a:t>
            </a:r>
            <a:r>
              <a:rPr lang="en-US" sz="2400" dirty="0" smtClean="0"/>
              <a:t>]</a:t>
            </a:r>
            <a:endParaRPr lang="en-US" sz="2400" dirty="0"/>
          </a:p>
        </p:txBody>
      </p:sp>
    </p:spTree>
    <p:extLst>
      <p:ext uri="{BB962C8B-B14F-4D97-AF65-F5344CB8AC3E}">
        <p14:creationId xmlns:p14="http://schemas.microsoft.com/office/powerpoint/2010/main" val="1226075593"/>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5300" y="609600"/>
            <a:ext cx="8229600" cy="1068387"/>
          </a:xfrm>
        </p:spPr>
        <p:txBody>
          <a:bodyPr/>
          <a:lstStyle/>
          <a:p>
            <a:pPr eaLnBrk="1" hangingPunct="1"/>
            <a:r>
              <a:rPr lang="en-US" altLang="en-US" dirty="0" smtClean="0"/>
              <a:t>Social Benefits</a:t>
            </a:r>
          </a:p>
        </p:txBody>
      </p:sp>
      <p:sp>
        <p:nvSpPr>
          <p:cNvPr id="39939" name="Rectangle 3"/>
          <p:cNvSpPr>
            <a:spLocks noGrp="1" noChangeArrowheads="1"/>
          </p:cNvSpPr>
          <p:nvPr>
            <p:ph type="body" idx="1"/>
          </p:nvPr>
        </p:nvSpPr>
        <p:spPr>
          <a:xfrm>
            <a:off x="762000" y="1905000"/>
            <a:ext cx="7696200" cy="3352800"/>
          </a:xfrm>
        </p:spPr>
        <p:txBody>
          <a:bodyPr/>
          <a:lstStyle/>
          <a:p>
            <a:pPr eaLnBrk="1" hangingPunct="1">
              <a:lnSpc>
                <a:spcPct val="90000"/>
              </a:lnSpc>
            </a:pPr>
            <a:r>
              <a:rPr lang="en-US" altLang="en-US" sz="2800" dirty="0" smtClean="0"/>
              <a:t>Higher education is associated with the improved lifestyles of the students</a:t>
            </a:r>
          </a:p>
          <a:p>
            <a:pPr eaLnBrk="1" hangingPunct="1">
              <a:lnSpc>
                <a:spcPct val="90000"/>
              </a:lnSpc>
              <a:buClr>
                <a:schemeClr val="bg2"/>
              </a:buClr>
            </a:pPr>
            <a:endParaRPr lang="en-US" altLang="en-US" sz="2800" dirty="0" smtClean="0"/>
          </a:p>
          <a:p>
            <a:pPr eaLnBrk="1" hangingPunct="1">
              <a:lnSpc>
                <a:spcPct val="90000"/>
              </a:lnSpc>
            </a:pPr>
            <a:r>
              <a:rPr lang="en-US" altLang="en-US" sz="2800" dirty="0" smtClean="0"/>
              <a:t>This translates into:</a:t>
            </a:r>
          </a:p>
          <a:p>
            <a:pPr lvl="1">
              <a:lnSpc>
                <a:spcPct val="90000"/>
              </a:lnSpc>
            </a:pPr>
            <a:r>
              <a:rPr lang="en-US" altLang="en-US" sz="2800" dirty="0" smtClean="0"/>
              <a:t>Added annual income</a:t>
            </a:r>
          </a:p>
          <a:p>
            <a:pPr lvl="1">
              <a:lnSpc>
                <a:spcPct val="90000"/>
              </a:lnSpc>
            </a:pPr>
            <a:r>
              <a:rPr lang="en-US" altLang="en-US" sz="2800" dirty="0" smtClean="0"/>
              <a:t>Higher lifetime earnings</a:t>
            </a:r>
          </a:p>
          <a:p>
            <a:pPr lvl="1">
              <a:lnSpc>
                <a:spcPct val="90000"/>
              </a:lnSpc>
            </a:pPr>
            <a:r>
              <a:rPr lang="en-US" altLang="en-US" sz="2800" dirty="0" smtClean="0"/>
              <a:t>Increased profits to businesses</a:t>
            </a:r>
          </a:p>
          <a:p>
            <a:pPr lvl="1">
              <a:lnSpc>
                <a:spcPct val="90000"/>
              </a:lnSpc>
            </a:pPr>
            <a:r>
              <a:rPr lang="en-US" altLang="en-US" sz="2800" dirty="0" smtClean="0"/>
              <a:t>Social savings from reduced demand for health, unemployment and law enforcement services.</a:t>
            </a:r>
          </a:p>
        </p:txBody>
      </p:sp>
    </p:spTree>
    <p:extLst>
      <p:ext uri="{BB962C8B-B14F-4D97-AF65-F5344CB8AC3E}">
        <p14:creationId xmlns:p14="http://schemas.microsoft.com/office/powerpoint/2010/main" val="237759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5300" y="609600"/>
            <a:ext cx="8229600" cy="1068387"/>
          </a:xfrm>
        </p:spPr>
        <p:txBody>
          <a:bodyPr/>
          <a:lstStyle/>
          <a:p>
            <a:pPr eaLnBrk="1" hangingPunct="1"/>
            <a:r>
              <a:rPr lang="en-US" altLang="en-US" dirty="0" smtClean="0"/>
              <a:t>Social Benefits</a:t>
            </a:r>
          </a:p>
        </p:txBody>
      </p:sp>
      <p:sp>
        <p:nvSpPr>
          <p:cNvPr id="39939" name="Rectangle 3"/>
          <p:cNvSpPr>
            <a:spLocks noGrp="1" noChangeArrowheads="1"/>
          </p:cNvSpPr>
          <p:nvPr>
            <p:ph type="body" idx="1"/>
          </p:nvPr>
        </p:nvSpPr>
        <p:spPr>
          <a:xfrm>
            <a:off x="762000" y="1905000"/>
            <a:ext cx="7696200" cy="3352800"/>
          </a:xfrm>
        </p:spPr>
        <p:txBody>
          <a:bodyPr/>
          <a:lstStyle/>
          <a:p>
            <a:pPr eaLnBrk="1" hangingPunct="1">
              <a:lnSpc>
                <a:spcPct val="90000"/>
              </a:lnSpc>
            </a:pPr>
            <a:r>
              <a:rPr lang="en-US" altLang="en-US" sz="2800" dirty="0" smtClean="0"/>
              <a:t>North Carolina as a whole will receive a present value of </a:t>
            </a:r>
            <a:r>
              <a:rPr lang="en-US" altLang="en-US" sz="2800" b="1" i="1" dirty="0" smtClean="0">
                <a:solidFill>
                  <a:srgbClr val="C00000"/>
                </a:solidFill>
              </a:rPr>
              <a:t>$19.9 Billion </a:t>
            </a:r>
            <a:r>
              <a:rPr lang="en-US" altLang="en-US" sz="2800" dirty="0" smtClean="0"/>
              <a:t>in added state income over the students’ working lives</a:t>
            </a:r>
          </a:p>
          <a:p>
            <a:pPr eaLnBrk="1" hangingPunct="1">
              <a:lnSpc>
                <a:spcPct val="90000"/>
              </a:lnSpc>
              <a:buClr>
                <a:schemeClr val="bg2"/>
              </a:buClr>
            </a:pPr>
            <a:endParaRPr lang="en-US" altLang="en-US" sz="2800" dirty="0" smtClean="0"/>
          </a:p>
          <a:p>
            <a:pPr eaLnBrk="1" hangingPunct="1">
              <a:lnSpc>
                <a:spcPct val="90000"/>
              </a:lnSpc>
            </a:pPr>
            <a:r>
              <a:rPr lang="en-US" altLang="en-US" sz="2800" dirty="0" smtClean="0"/>
              <a:t>Communities will benefit from </a:t>
            </a:r>
            <a:r>
              <a:rPr lang="en-US" altLang="en-US" sz="2800" b="1" i="1" dirty="0" smtClean="0">
                <a:solidFill>
                  <a:srgbClr val="C00000"/>
                </a:solidFill>
              </a:rPr>
              <a:t>$2.3 Billion </a:t>
            </a:r>
            <a:r>
              <a:rPr lang="en-US" altLang="en-US" sz="2800" dirty="0" smtClean="0"/>
              <a:t>in societal savings related to reduced crime, lower unemployment and increased health and well-being of their citizens.</a:t>
            </a:r>
          </a:p>
        </p:txBody>
      </p:sp>
    </p:spTree>
    <p:extLst>
      <p:ext uri="{BB962C8B-B14F-4D97-AF65-F5344CB8AC3E}">
        <p14:creationId xmlns:p14="http://schemas.microsoft.com/office/powerpoint/2010/main" val="374611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816769" y="1305697"/>
            <a:ext cx="7772400" cy="762000"/>
          </a:xfrm>
        </p:spPr>
        <p:txBody>
          <a:bodyPr/>
          <a:lstStyle/>
          <a:p>
            <a:pPr eaLnBrk="1" hangingPunct="1"/>
            <a:r>
              <a:rPr lang="en-US" altLang="en-US" i="1" dirty="0" smtClean="0"/>
              <a:t>Rate of Return</a:t>
            </a:r>
          </a:p>
        </p:txBody>
      </p:sp>
      <p:sp>
        <p:nvSpPr>
          <p:cNvPr id="33795" name="Rectangle 3"/>
          <p:cNvSpPr>
            <a:spLocks noGrp="1" noChangeArrowheads="1"/>
          </p:cNvSpPr>
          <p:nvPr>
            <p:ph type="subTitle" idx="4294967295"/>
          </p:nvPr>
        </p:nvSpPr>
        <p:spPr>
          <a:xfrm>
            <a:off x="1502569" y="2130510"/>
            <a:ext cx="6400800" cy="762000"/>
          </a:xfrm>
          <a:noFill/>
        </p:spPr>
        <p:txBody>
          <a:bodyPr/>
          <a:lstStyle/>
          <a:p>
            <a:pPr marL="0" indent="0" algn="ctr" eaLnBrk="1" hangingPunct="1">
              <a:buFont typeface="Wingdings" panose="05000000000000000000" pitchFamily="2" charset="2"/>
              <a:buNone/>
            </a:pPr>
            <a:r>
              <a:rPr lang="en-US" altLang="en-US" sz="3300" dirty="0" smtClean="0"/>
              <a:t>Societal Perspective</a:t>
            </a:r>
          </a:p>
        </p:txBody>
      </p:sp>
      <p:sp>
        <p:nvSpPr>
          <p:cNvPr id="33796" name="Rectangle 5"/>
          <p:cNvSpPr>
            <a:spLocks noChangeArrowheads="1"/>
          </p:cNvSpPr>
          <p:nvPr/>
        </p:nvSpPr>
        <p:spPr bwMode="auto">
          <a:xfrm>
            <a:off x="1271588" y="4108968"/>
            <a:ext cx="6862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200" b="1" i="1" dirty="0" smtClean="0"/>
              <a:t>North Carolina communities gain $9.00 in benefits.</a:t>
            </a:r>
            <a:r>
              <a:rPr lang="en-US" altLang="en-US" sz="2400" b="1" i="1" dirty="0" smtClean="0"/>
              <a:t>                 </a:t>
            </a:r>
            <a:endParaRPr lang="en-US" altLang="en-US" sz="2400" b="1" i="1" dirty="0"/>
          </a:p>
        </p:txBody>
      </p:sp>
      <p:sp>
        <p:nvSpPr>
          <p:cNvPr id="2" name="TextBox 1"/>
          <p:cNvSpPr txBox="1"/>
          <p:nvPr/>
        </p:nvSpPr>
        <p:spPr>
          <a:xfrm>
            <a:off x="609601" y="3039073"/>
            <a:ext cx="4648200" cy="830997"/>
          </a:xfrm>
          <a:prstGeom prst="rect">
            <a:avLst/>
          </a:prstGeom>
          <a:noFill/>
        </p:spPr>
        <p:txBody>
          <a:bodyPr wrap="square" rtlCol="0">
            <a:spAutoFit/>
          </a:bodyPr>
          <a:lstStyle/>
          <a:p>
            <a:r>
              <a:rPr lang="en-US" sz="2400" b="1" dirty="0" smtClean="0">
                <a:solidFill>
                  <a:srgbClr val="C00000"/>
                </a:solidFill>
              </a:rPr>
              <a:t>For every $1.00 that society spends on educations at NC State…</a:t>
            </a:r>
            <a:endParaRPr lang="en-US" sz="2400" b="1" dirty="0">
              <a:solidFill>
                <a:srgbClr val="C00000"/>
              </a:solidFill>
            </a:endParaRPr>
          </a:p>
        </p:txBody>
      </p:sp>
    </p:spTree>
    <p:extLst>
      <p:ext uri="{BB962C8B-B14F-4D97-AF65-F5344CB8AC3E}">
        <p14:creationId xmlns:p14="http://schemas.microsoft.com/office/powerpoint/2010/main" val="2154005793"/>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9"/>
          <p:cNvSpPr>
            <a:spLocks noGrp="1" noChangeArrowheads="1"/>
          </p:cNvSpPr>
          <p:nvPr>
            <p:ph type="title"/>
          </p:nvPr>
        </p:nvSpPr>
        <p:spPr/>
        <p:txBody>
          <a:bodyPr/>
          <a:lstStyle/>
          <a:p>
            <a:pPr eaLnBrk="1" hangingPunct="1"/>
            <a:r>
              <a:rPr lang="en-US" altLang="en-US" dirty="0" smtClean="0"/>
              <a:t>Taxpayer Benefits</a:t>
            </a:r>
          </a:p>
        </p:txBody>
      </p:sp>
      <p:sp>
        <p:nvSpPr>
          <p:cNvPr id="31747" name="Rectangle 30"/>
          <p:cNvSpPr>
            <a:spLocks noGrp="1" noChangeArrowheads="1"/>
          </p:cNvSpPr>
          <p:nvPr>
            <p:ph type="body" sz="half" idx="1"/>
          </p:nvPr>
        </p:nvSpPr>
        <p:spPr/>
        <p:txBody>
          <a:bodyPr/>
          <a:lstStyle/>
          <a:p>
            <a:pPr eaLnBrk="1" hangingPunct="1">
              <a:lnSpc>
                <a:spcPct val="90000"/>
              </a:lnSpc>
            </a:pPr>
            <a:r>
              <a:rPr lang="en-US" altLang="en-US" sz="2400" b="1" i="1" dirty="0" smtClean="0">
                <a:solidFill>
                  <a:srgbClr val="C00000"/>
                </a:solidFill>
              </a:rPr>
              <a:t>Taxpayer benefits</a:t>
            </a:r>
            <a:r>
              <a:rPr lang="en-US" altLang="en-US" sz="2400" dirty="0" smtClean="0">
                <a:solidFill>
                  <a:srgbClr val="C00000"/>
                </a:solidFill>
              </a:rPr>
              <a:t> </a:t>
            </a:r>
            <a:r>
              <a:rPr lang="en-US" altLang="en-US" sz="2400" dirty="0" smtClean="0"/>
              <a:t>consist of the added tax revenue and avoide</a:t>
            </a:r>
            <a:r>
              <a:rPr lang="en-US" altLang="en-US" dirty="0" smtClean="0"/>
              <a:t>d costs to state and local government in North Carolina.</a:t>
            </a:r>
            <a:endParaRPr lang="en-US" altLang="en-US" sz="2400" dirty="0" smtClean="0"/>
          </a:p>
          <a:p>
            <a:pPr eaLnBrk="1" hangingPunct="1">
              <a:lnSpc>
                <a:spcPct val="90000"/>
              </a:lnSpc>
              <a:buFont typeface="Wingdings" panose="05000000000000000000" pitchFamily="2" charset="2"/>
              <a:buNone/>
            </a:pPr>
            <a:r>
              <a:rPr lang="en-US" altLang="en-US" sz="1200" dirty="0" smtClean="0"/>
              <a:t> </a:t>
            </a:r>
          </a:p>
          <a:p>
            <a:pPr eaLnBrk="1" hangingPunct="1">
              <a:lnSpc>
                <a:spcPct val="90000"/>
              </a:lnSpc>
            </a:pPr>
            <a:r>
              <a:rPr lang="en-US" altLang="en-US" sz="2400" dirty="0" smtClean="0"/>
              <a:t>These are measured against </a:t>
            </a:r>
            <a:r>
              <a:rPr lang="en-US" altLang="en-US" b="1" i="1" dirty="0" smtClean="0">
                <a:solidFill>
                  <a:srgbClr val="C00000"/>
                </a:solidFill>
              </a:rPr>
              <a:t>taxpayer</a:t>
            </a:r>
            <a:r>
              <a:rPr lang="en-US" altLang="en-US" sz="2400" b="1" i="1" dirty="0" smtClean="0">
                <a:solidFill>
                  <a:srgbClr val="C00000"/>
                </a:solidFill>
              </a:rPr>
              <a:t> costs </a:t>
            </a:r>
            <a:r>
              <a:rPr lang="en-US" altLang="en-US" sz="2400" i="1" dirty="0" smtClean="0"/>
              <a:t>– </a:t>
            </a:r>
            <a:r>
              <a:rPr lang="en-US" altLang="en-US" sz="2400" dirty="0" smtClean="0"/>
              <a:t>state and loca</a:t>
            </a:r>
            <a:r>
              <a:rPr lang="en-US" altLang="en-US" dirty="0" smtClean="0"/>
              <a:t>l taxes and appropriations</a:t>
            </a:r>
            <a:endParaRPr lang="en-US" altLang="en-US" sz="2400" i="1" dirty="0" smtClean="0">
              <a:solidFill>
                <a:schemeClr val="tx2"/>
              </a:solidFill>
            </a:endParaRP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684196462"/>
              </p:ext>
            </p:extLst>
          </p:nvPr>
        </p:nvGraphicFramePr>
        <p:xfrm>
          <a:off x="762000" y="4000500"/>
          <a:ext cx="7696200" cy="2019300"/>
        </p:xfrm>
        <a:graphic>
          <a:graphicData uri="http://schemas.openxmlformats.org/drawingml/2006/table">
            <a:tbl>
              <a:tblPr firstRow="1" bandRow="1">
                <a:tableStyleId>{5C22544A-7EE6-4342-B048-85BDC9FD1C3A}</a:tableStyleId>
              </a:tblPr>
              <a:tblGrid>
                <a:gridCol w="3848100"/>
                <a:gridCol w="3848100"/>
              </a:tblGrid>
              <a:tr h="1009650">
                <a:tc>
                  <a:txBody>
                    <a:bodyPr/>
                    <a:lstStyle/>
                    <a:p>
                      <a:pPr algn="ctr"/>
                      <a:r>
                        <a:rPr lang="en-US" sz="3200" dirty="0" smtClean="0">
                          <a:solidFill>
                            <a:schemeClr val="tx1"/>
                          </a:solidFill>
                        </a:rPr>
                        <a:t>Taxpayer Benefits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smtClean="0">
                          <a:solidFill>
                            <a:srgbClr val="C00000"/>
                          </a:solidFill>
                        </a:rPr>
                        <a:t>$2.35 Billion</a:t>
                      </a:r>
                      <a:endParaRPr lang="en-US" sz="36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9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Taxpayer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smtClean="0">
                          <a:solidFill>
                            <a:srgbClr val="C00000"/>
                          </a:solidFill>
                        </a:rPr>
                        <a:t>$617.4 Million</a:t>
                      </a:r>
                      <a:endParaRPr lang="en-US" sz="36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9509050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710"/>
            <a:ext cx="8229600" cy="1068387"/>
          </a:xfrm>
        </p:spPr>
        <p:txBody>
          <a:bodyPr/>
          <a:lstStyle/>
          <a:p>
            <a:r>
              <a:rPr lang="en-US" dirty="0" smtClean="0"/>
              <a:t>Our Three Winners Fund</a:t>
            </a:r>
            <a:endParaRPr lang="en-US" dirty="0"/>
          </a:p>
        </p:txBody>
      </p:sp>
      <p:sp>
        <p:nvSpPr>
          <p:cNvPr id="3" name="Content Placeholder 2"/>
          <p:cNvSpPr>
            <a:spLocks noGrp="1"/>
          </p:cNvSpPr>
          <p:nvPr>
            <p:ph idx="1"/>
          </p:nvPr>
        </p:nvSpPr>
        <p:spPr>
          <a:xfrm>
            <a:off x="304800" y="1676400"/>
            <a:ext cx="8479766" cy="4639334"/>
          </a:xfrm>
        </p:spPr>
        <p:txBody>
          <a:bodyPr/>
          <a:lstStyle/>
          <a:p>
            <a:pPr marL="0" lvl="0" indent="0" algn="ctr">
              <a:spcBef>
                <a:spcPts val="0"/>
              </a:spcBef>
              <a:buNone/>
            </a:pPr>
            <a:r>
              <a:rPr lang="en-US" sz="2800" dirty="0" err="1"/>
              <a:t>Deah</a:t>
            </a:r>
            <a:r>
              <a:rPr lang="en-US" sz="2800" dirty="0"/>
              <a:t> </a:t>
            </a:r>
            <a:r>
              <a:rPr lang="en-US" sz="2800" dirty="0" err="1" smtClean="0"/>
              <a:t>Barakat</a:t>
            </a:r>
            <a:r>
              <a:rPr lang="en-US" sz="2800" dirty="0" smtClean="0"/>
              <a:t>,  </a:t>
            </a:r>
            <a:r>
              <a:rPr lang="en-US" sz="2800" dirty="0" err="1" smtClean="0"/>
              <a:t>Yusor</a:t>
            </a:r>
            <a:r>
              <a:rPr lang="en-US" sz="2800" dirty="0" smtClean="0"/>
              <a:t> Abu-</a:t>
            </a:r>
            <a:r>
              <a:rPr lang="en-US" sz="2800" dirty="0" err="1" smtClean="0"/>
              <a:t>Salha</a:t>
            </a:r>
            <a:r>
              <a:rPr lang="en-US" sz="2800" dirty="0" smtClean="0"/>
              <a:t>, </a:t>
            </a:r>
            <a:r>
              <a:rPr lang="en-US" sz="2800" dirty="0" err="1"/>
              <a:t>Razan</a:t>
            </a:r>
            <a:r>
              <a:rPr lang="en-US" sz="2800" dirty="0"/>
              <a:t> Abu-</a:t>
            </a:r>
            <a:r>
              <a:rPr lang="en-US" sz="2800" dirty="0" err="1"/>
              <a:t>Salha</a:t>
            </a:r>
            <a:endParaRPr lang="en-US" sz="2800" dirty="0">
              <a:solidFill>
                <a:prstClr val="black"/>
              </a:solidFill>
              <a:latin typeface="Arial (Body)"/>
            </a:endParaRPr>
          </a:p>
          <a:p>
            <a:pPr marL="0" lvl="0" indent="0">
              <a:spcBef>
                <a:spcPts val="0"/>
              </a:spcBef>
              <a:buNone/>
            </a:pPr>
            <a:endParaRPr lang="en-US" sz="3200" dirty="0" smtClean="0">
              <a:solidFill>
                <a:prstClr val="black"/>
              </a:solidFill>
              <a:latin typeface="Arial (Body)"/>
            </a:endParaRPr>
          </a:p>
          <a:p>
            <a:pPr marL="0" indent="0" algn="ctr">
              <a:buNone/>
            </a:pPr>
            <a:r>
              <a:rPr lang="en-US" sz="2000" b="1" dirty="0" smtClean="0"/>
              <a:t>How </a:t>
            </a:r>
            <a:r>
              <a:rPr lang="en-US" sz="2000" b="1" dirty="0"/>
              <a:t>to </a:t>
            </a:r>
            <a:r>
              <a:rPr lang="en-US" sz="2000" b="1" dirty="0" smtClean="0"/>
              <a:t>Give</a:t>
            </a:r>
            <a:endParaRPr lang="en-US" sz="2000" dirty="0" smtClean="0"/>
          </a:p>
          <a:p>
            <a:r>
              <a:rPr lang="en-US" sz="2000" dirty="0" smtClean="0"/>
              <a:t>Contributions </a:t>
            </a:r>
            <a:r>
              <a:rPr lang="en-US" sz="2000" dirty="0"/>
              <a:t>can be made securely online at </a:t>
            </a:r>
            <a:r>
              <a:rPr lang="en-US" sz="2000" dirty="0">
                <a:hlinkClick r:id="rId3"/>
              </a:rPr>
              <a:t>go.ncsu.edu/</a:t>
            </a:r>
            <a:r>
              <a:rPr lang="en-US" sz="2000" dirty="0" err="1">
                <a:hlinkClick r:id="rId3"/>
              </a:rPr>
              <a:t>ourthreewinners</a:t>
            </a:r>
            <a:r>
              <a:rPr lang="en-US" sz="2000" dirty="0"/>
              <a:t>. </a:t>
            </a:r>
            <a:endParaRPr lang="en-US" sz="2000" dirty="0" smtClean="0"/>
          </a:p>
          <a:p>
            <a:endParaRPr lang="en-US" sz="2000" dirty="0"/>
          </a:p>
          <a:p>
            <a:r>
              <a:rPr lang="en-US" sz="2000" dirty="0" smtClean="0"/>
              <a:t>Checks </a:t>
            </a:r>
            <a:r>
              <a:rPr lang="en-US" sz="2000" dirty="0"/>
              <a:t>made out to Our Three Winners fund may be sent to: Our Three Winners, Campus Box 7474, Raleigh, NC </a:t>
            </a:r>
            <a:r>
              <a:rPr lang="en-US" sz="2000" dirty="0" smtClean="0"/>
              <a:t>27695-7474.</a:t>
            </a:r>
          </a:p>
          <a:p>
            <a:endParaRPr lang="en-US" sz="2000" dirty="0"/>
          </a:p>
          <a:p>
            <a:r>
              <a:rPr lang="en-US" sz="2000" dirty="0" smtClean="0"/>
              <a:t>For </a:t>
            </a:r>
            <a:r>
              <a:rPr lang="en-US" sz="2000" dirty="0"/>
              <a:t>all other inquiries about honoring </a:t>
            </a:r>
            <a:r>
              <a:rPr lang="en-US" sz="2000" dirty="0" smtClean="0"/>
              <a:t>their </a:t>
            </a:r>
            <a:r>
              <a:rPr lang="en-US" sz="2000" dirty="0"/>
              <a:t>lives and </a:t>
            </a:r>
            <a:r>
              <a:rPr lang="en-US" sz="2000" dirty="0" smtClean="0"/>
              <a:t>legacies, contact Laurie </a:t>
            </a:r>
            <a:r>
              <a:rPr lang="en-US" sz="2000" dirty="0"/>
              <a:t>Reinhardt-</a:t>
            </a:r>
            <a:r>
              <a:rPr lang="en-US" sz="2000" dirty="0" err="1"/>
              <a:t>Plotnik</a:t>
            </a:r>
            <a:r>
              <a:rPr lang="en-US" sz="2000" dirty="0"/>
              <a:t>, </a:t>
            </a:r>
            <a:r>
              <a:rPr lang="en-US" sz="2000" dirty="0" smtClean="0"/>
              <a:t> </a:t>
            </a:r>
            <a:r>
              <a:rPr lang="en-US" sz="2000" dirty="0">
                <a:hlinkClick r:id="rId4"/>
              </a:rPr>
              <a:t>ljreinha@ncsu.edu</a:t>
            </a:r>
            <a:r>
              <a:rPr lang="en-US" sz="2000" dirty="0"/>
              <a:t> or 919-515-908</a:t>
            </a:r>
          </a:p>
          <a:p>
            <a:pPr lvl="0">
              <a:spcBef>
                <a:spcPts val="0"/>
              </a:spcBef>
            </a:pPr>
            <a:endParaRPr lang="en-US" sz="2000" dirty="0" smtClean="0">
              <a:solidFill>
                <a:prstClr val="black"/>
              </a:solidFill>
              <a:latin typeface="Arial (Body)"/>
            </a:endParaRPr>
          </a:p>
          <a:p>
            <a:pPr marL="0" lvl="0" indent="0">
              <a:spcBef>
                <a:spcPts val="0"/>
              </a:spcBef>
              <a:buNone/>
            </a:pPr>
            <a:endParaRPr lang="en-US" sz="2000" dirty="0">
              <a:solidFill>
                <a:prstClr val="black"/>
              </a:solidFill>
              <a:latin typeface="Arial (Body)"/>
            </a:endParaRPr>
          </a:p>
        </p:txBody>
      </p:sp>
    </p:spTree>
    <p:extLst>
      <p:ext uri="{BB962C8B-B14F-4D97-AF65-F5344CB8AC3E}">
        <p14:creationId xmlns:p14="http://schemas.microsoft.com/office/powerpoint/2010/main" val="1828568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816769" y="1305697"/>
            <a:ext cx="7772400" cy="762000"/>
          </a:xfrm>
        </p:spPr>
        <p:txBody>
          <a:bodyPr/>
          <a:lstStyle/>
          <a:p>
            <a:pPr eaLnBrk="1" hangingPunct="1"/>
            <a:r>
              <a:rPr lang="en-US" altLang="en-US" i="1" dirty="0" smtClean="0"/>
              <a:t>Rate of Return</a:t>
            </a:r>
          </a:p>
        </p:txBody>
      </p:sp>
      <p:sp>
        <p:nvSpPr>
          <p:cNvPr id="33795" name="Rectangle 3"/>
          <p:cNvSpPr>
            <a:spLocks noGrp="1" noChangeArrowheads="1"/>
          </p:cNvSpPr>
          <p:nvPr>
            <p:ph type="subTitle" idx="4294967295"/>
          </p:nvPr>
        </p:nvSpPr>
        <p:spPr>
          <a:xfrm>
            <a:off x="1502569" y="2130510"/>
            <a:ext cx="6400800" cy="762000"/>
          </a:xfrm>
          <a:noFill/>
        </p:spPr>
        <p:txBody>
          <a:bodyPr/>
          <a:lstStyle/>
          <a:p>
            <a:pPr marL="0" indent="0" algn="ctr" eaLnBrk="1" hangingPunct="1">
              <a:buFont typeface="Wingdings" panose="05000000000000000000" pitchFamily="2" charset="2"/>
              <a:buNone/>
            </a:pPr>
            <a:r>
              <a:rPr lang="en-US" altLang="en-US" sz="3300" dirty="0" smtClean="0"/>
              <a:t>Taxpayer Perspective</a:t>
            </a:r>
          </a:p>
        </p:txBody>
      </p:sp>
      <p:sp>
        <p:nvSpPr>
          <p:cNvPr id="33796" name="Rectangle 5"/>
          <p:cNvSpPr>
            <a:spLocks noChangeArrowheads="1"/>
          </p:cNvSpPr>
          <p:nvPr/>
        </p:nvSpPr>
        <p:spPr bwMode="auto">
          <a:xfrm>
            <a:off x="1102519" y="4771079"/>
            <a:ext cx="6862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200" b="1" i="1" dirty="0" smtClean="0"/>
              <a:t>Every $1 in costs to North Carolina taxpayers returns $3.80 in benefits.</a:t>
            </a:r>
            <a:r>
              <a:rPr lang="en-US" altLang="en-US" sz="2400" b="1" i="1" dirty="0" smtClean="0"/>
              <a:t>                 </a:t>
            </a:r>
            <a:endParaRPr lang="en-US" altLang="en-US" sz="2400" b="1" i="1" dirty="0"/>
          </a:p>
        </p:txBody>
      </p:sp>
      <p:sp>
        <p:nvSpPr>
          <p:cNvPr id="2" name="TextBox 1"/>
          <p:cNvSpPr txBox="1"/>
          <p:nvPr/>
        </p:nvSpPr>
        <p:spPr>
          <a:xfrm>
            <a:off x="3696294" y="3052457"/>
            <a:ext cx="2013348" cy="923330"/>
          </a:xfrm>
          <a:prstGeom prst="rect">
            <a:avLst/>
          </a:prstGeom>
          <a:noFill/>
        </p:spPr>
        <p:txBody>
          <a:bodyPr wrap="square" rtlCol="0">
            <a:spAutoFit/>
          </a:bodyPr>
          <a:lstStyle/>
          <a:p>
            <a:r>
              <a:rPr lang="en-US" sz="5400" b="1" dirty="0" smtClean="0">
                <a:solidFill>
                  <a:srgbClr val="C00000"/>
                </a:solidFill>
              </a:rPr>
              <a:t>11.9%</a:t>
            </a:r>
            <a:endParaRPr lang="en-US" sz="5400" b="1" dirty="0">
              <a:solidFill>
                <a:srgbClr val="C00000"/>
              </a:solidFill>
            </a:endParaRPr>
          </a:p>
        </p:txBody>
      </p:sp>
      <p:sp>
        <p:nvSpPr>
          <p:cNvPr id="3" name="TextBox 2"/>
          <p:cNvSpPr txBox="1"/>
          <p:nvPr/>
        </p:nvSpPr>
        <p:spPr>
          <a:xfrm>
            <a:off x="2590800" y="4018861"/>
            <a:ext cx="3886200" cy="369332"/>
          </a:xfrm>
          <a:prstGeom prst="rect">
            <a:avLst/>
          </a:prstGeom>
          <a:noFill/>
        </p:spPr>
        <p:txBody>
          <a:bodyPr wrap="square" rtlCol="0">
            <a:spAutoFit/>
          </a:bodyPr>
          <a:lstStyle/>
          <a:p>
            <a:r>
              <a:rPr lang="en-US" b="1" i="1" dirty="0" smtClean="0"/>
              <a:t>Average Annual Return on Investment</a:t>
            </a:r>
            <a:endParaRPr lang="en-US" b="1" i="1" dirty="0"/>
          </a:p>
        </p:txBody>
      </p:sp>
    </p:spTree>
    <p:extLst>
      <p:ext uri="{BB962C8B-B14F-4D97-AF65-F5344CB8AC3E}">
        <p14:creationId xmlns:p14="http://schemas.microsoft.com/office/powerpoint/2010/main" val="96665796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112"/>
            <a:ext cx="8229600" cy="1068387"/>
          </a:xfrm>
        </p:spPr>
        <p:txBody>
          <a:bodyPr/>
          <a:lstStyle/>
          <a:p>
            <a:pPr eaLnBrk="1" fontAlgn="auto" hangingPunct="1">
              <a:spcAft>
                <a:spcPts val="0"/>
              </a:spcAft>
              <a:defRPr/>
            </a:pPr>
            <a:r>
              <a:rPr lang="en-US" sz="4000" b="1" dirty="0" smtClean="0"/>
              <a:t>The University Creates Value</a:t>
            </a:r>
            <a:endParaRPr lang="en-US" sz="4000" b="1" dirty="0"/>
          </a:p>
        </p:txBody>
      </p:sp>
      <p:sp>
        <p:nvSpPr>
          <p:cNvPr id="3" name="Content Placeholder 2"/>
          <p:cNvSpPr>
            <a:spLocks noGrp="1"/>
          </p:cNvSpPr>
          <p:nvPr>
            <p:ph idx="1"/>
          </p:nvPr>
        </p:nvSpPr>
        <p:spPr>
          <a:xfrm>
            <a:off x="457200" y="2133600"/>
            <a:ext cx="8229600" cy="4297363"/>
          </a:xfrm>
        </p:spPr>
        <p:txBody>
          <a:bodyPr rtlCol="0">
            <a:normAutofit/>
          </a:bodyPr>
          <a:lstStyle/>
          <a:p>
            <a:pPr eaLnBrk="1" fontAlgn="auto" hangingPunct="1">
              <a:spcAft>
                <a:spcPts val="0"/>
              </a:spcAft>
              <a:buFont typeface="Arial" panose="020B0604020202020204" pitchFamily="34" charset="0"/>
              <a:buChar char="•"/>
              <a:defRPr/>
            </a:pPr>
            <a:r>
              <a:rPr lang="en-US" sz="2800" dirty="0" smtClean="0"/>
              <a:t>Enriching the lives of lifelong learners</a:t>
            </a:r>
            <a:endParaRPr lang="en-US" sz="2800" dirty="0"/>
          </a:p>
          <a:p>
            <a:pPr eaLnBrk="1" fontAlgn="auto" hangingPunct="1">
              <a:spcAft>
                <a:spcPts val="0"/>
              </a:spcAft>
              <a:buFont typeface="Arial" panose="020B0604020202020204" pitchFamily="34" charset="0"/>
              <a:buChar char="•"/>
              <a:defRPr/>
            </a:pPr>
            <a:r>
              <a:rPr lang="en-US" sz="2800" dirty="0" smtClean="0"/>
              <a:t>Increasing students’ lifetime incomes</a:t>
            </a:r>
            <a:endParaRPr lang="en-US" sz="2800" dirty="0"/>
          </a:p>
          <a:p>
            <a:pPr eaLnBrk="1" fontAlgn="auto" hangingPunct="1">
              <a:spcAft>
                <a:spcPts val="0"/>
              </a:spcAft>
              <a:buFont typeface="Arial" panose="020B0604020202020204" pitchFamily="34" charset="0"/>
              <a:buChar char="•"/>
              <a:defRPr/>
            </a:pPr>
            <a:r>
              <a:rPr lang="en-US" sz="2800" dirty="0" smtClean="0"/>
              <a:t>Generating revenue and public sector savings for taxpayers</a:t>
            </a:r>
            <a:endParaRPr lang="en-US" sz="2800" dirty="0"/>
          </a:p>
          <a:p>
            <a:pPr eaLnBrk="1" fontAlgn="auto" hangingPunct="1">
              <a:spcAft>
                <a:spcPts val="0"/>
              </a:spcAft>
              <a:buFont typeface="Arial" panose="020B0604020202020204" pitchFamily="34" charset="0"/>
              <a:buChar char="•"/>
              <a:defRPr/>
            </a:pPr>
            <a:r>
              <a:rPr lang="en-US" sz="2800" dirty="0" smtClean="0"/>
              <a:t>Reducing the demand for social services</a:t>
            </a:r>
          </a:p>
          <a:p>
            <a:pPr eaLnBrk="1" fontAlgn="auto" hangingPunct="1">
              <a:spcAft>
                <a:spcPts val="0"/>
              </a:spcAft>
              <a:buFont typeface="Arial" panose="020B0604020202020204" pitchFamily="34" charset="0"/>
              <a:buChar char="•"/>
              <a:defRPr/>
            </a:pPr>
            <a:r>
              <a:rPr lang="en-US" sz="2800" dirty="0" smtClean="0"/>
              <a:t>Contributing to the continued growth and well-being of the North Carolina economy</a:t>
            </a:r>
            <a:endParaRPr lang="en-US" sz="2800" dirty="0"/>
          </a:p>
          <a:p>
            <a:pPr marL="0" indent="0" eaLnBrk="1" fontAlgn="auto" hangingPunct="1">
              <a:spcAft>
                <a:spcPts val="0"/>
              </a:spcAft>
              <a:buFont typeface="Arial" pitchFamily="34" charset="0"/>
              <a:buNone/>
              <a:defRPr/>
            </a:pPr>
            <a:endParaRPr lang="en-US" b="1" dirty="0" smtClean="0">
              <a:solidFill>
                <a:schemeClr val="tx1">
                  <a:lumMod val="50000"/>
                  <a:lumOff val="50000"/>
                </a:schemeClr>
              </a:solidFill>
            </a:endParaRPr>
          </a:p>
          <a:p>
            <a:pPr marL="0" indent="0" eaLnBrk="1" fontAlgn="auto" hangingPunct="1">
              <a:spcAft>
                <a:spcPts val="0"/>
              </a:spcAft>
              <a:buFont typeface="Arial" pitchFamily="34" charset="0"/>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79391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25975"/>
            <a:ext cx="7772400" cy="1470025"/>
          </a:xfrm>
        </p:spPr>
        <p:txBody>
          <a:bodyPr/>
          <a:lstStyle/>
          <a:p>
            <a:r>
              <a:rPr lang="en-US" altLang="en-US" dirty="0" smtClean="0">
                <a:latin typeface="Arial" charset="0"/>
                <a:ea typeface="ＭＳ Ｐゴシック" pitchFamily="34" charset="-128"/>
                <a:cs typeface="Arial" charset="0"/>
              </a:rPr>
              <a:t>Economic Impact:</a:t>
            </a:r>
            <a:br>
              <a:rPr lang="en-US" altLang="en-US" dirty="0" smtClean="0">
                <a:latin typeface="Arial" charset="0"/>
                <a:ea typeface="ＭＳ Ｐゴシック" pitchFamily="34" charset="-128"/>
                <a:cs typeface="Arial" charset="0"/>
              </a:rPr>
            </a:br>
            <a:r>
              <a:rPr lang="en-US" altLang="en-US" dirty="0" smtClean="0">
                <a:solidFill>
                  <a:schemeClr val="bg2"/>
                </a:solidFill>
                <a:latin typeface="Arial" charset="0"/>
                <a:ea typeface="ＭＳ Ｐゴシック" pitchFamily="34" charset="-128"/>
                <a:cs typeface="Arial" charset="0"/>
              </a:rPr>
              <a:t>Demonstrating the University’s Value to the North Carolina Economy</a:t>
            </a:r>
            <a:r>
              <a:rPr lang="en-US" dirty="0" smtClean="0"/>
              <a:t/>
            </a:r>
            <a:br>
              <a:rPr lang="en-US" dirty="0" smtClean="0"/>
            </a:br>
            <a:endParaRPr lang="en-US" sz="2400" b="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30" y="1143000"/>
            <a:ext cx="8382000" cy="2975610"/>
          </a:xfrm>
          <a:prstGeom prst="rect">
            <a:avLst/>
          </a:prstGeom>
        </p:spPr>
      </p:pic>
      <p:pic>
        <p:nvPicPr>
          <p:cNvPr id="6" name="Picture 2" descr="C:\Documents and Settings\jmfoster\Desktop\CAMPUS.BelltowerB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997" b="34276"/>
          <a:stretch/>
        </p:blipFill>
        <p:spPr bwMode="auto">
          <a:xfrm>
            <a:off x="356654" y="1143001"/>
            <a:ext cx="8463495" cy="297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020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The University Creates Value</a:t>
            </a:r>
            <a:endParaRPr lang="en-US" dirty="0"/>
          </a:p>
        </p:txBody>
      </p:sp>
      <p:sp>
        <p:nvSpPr>
          <p:cNvPr id="3" name="Content Placeholder 2"/>
          <p:cNvSpPr>
            <a:spLocks noGrp="1"/>
          </p:cNvSpPr>
          <p:nvPr>
            <p:ph idx="1"/>
          </p:nvPr>
        </p:nvSpPr>
        <p:spPr>
          <a:xfrm>
            <a:off x="457200" y="2133600"/>
            <a:ext cx="8229600" cy="4038600"/>
          </a:xfrm>
        </p:spPr>
        <p:txBody>
          <a:bodyPr/>
          <a:lstStyle/>
          <a:p>
            <a:pPr lvl="0" fontAlgn="auto">
              <a:spcAft>
                <a:spcPts val="0"/>
              </a:spcAft>
              <a:buFont typeface="Arial" panose="020B0604020202020204" pitchFamily="34" charset="0"/>
              <a:buChar char="•"/>
              <a:defRPr/>
            </a:pPr>
            <a:r>
              <a:rPr lang="en-US" sz="2800" dirty="0" smtClean="0">
                <a:solidFill>
                  <a:prstClr val="black"/>
                </a:solidFill>
              </a:rPr>
              <a:t>Through Education &amp; Research</a:t>
            </a:r>
            <a:endParaRPr lang="en-US" sz="2800" dirty="0">
              <a:solidFill>
                <a:prstClr val="black"/>
              </a:solidFill>
            </a:endParaRPr>
          </a:p>
          <a:p>
            <a:pPr lvl="0" fontAlgn="auto">
              <a:spcAft>
                <a:spcPts val="0"/>
              </a:spcAft>
              <a:buFont typeface="Arial" panose="020B0604020202020204" pitchFamily="34" charset="0"/>
              <a:buChar char="•"/>
              <a:defRPr/>
            </a:pPr>
            <a:r>
              <a:rPr lang="en-US" sz="2800" dirty="0">
                <a:solidFill>
                  <a:prstClr val="black"/>
                </a:solidFill>
              </a:rPr>
              <a:t>Increases students employability and potential</a:t>
            </a:r>
          </a:p>
          <a:p>
            <a:pPr lvl="0" fontAlgn="auto">
              <a:spcAft>
                <a:spcPts val="0"/>
              </a:spcAft>
              <a:buFont typeface="Arial" panose="020B0604020202020204" pitchFamily="34" charset="0"/>
              <a:buChar char="•"/>
              <a:defRPr/>
            </a:pPr>
            <a:r>
              <a:rPr lang="en-US" sz="2800" dirty="0">
                <a:solidFill>
                  <a:prstClr val="black"/>
                </a:solidFill>
              </a:rPr>
              <a:t>Serves as a hub for </a:t>
            </a:r>
            <a:r>
              <a:rPr lang="en-US" sz="2800" dirty="0" smtClean="0">
                <a:solidFill>
                  <a:prstClr val="black"/>
                </a:solidFill>
              </a:rPr>
              <a:t>research, innovation and entrepreneurship </a:t>
            </a:r>
            <a:endParaRPr lang="en-US" sz="2800" dirty="0">
              <a:solidFill>
                <a:prstClr val="black"/>
              </a:solidFill>
            </a:endParaRPr>
          </a:p>
          <a:p>
            <a:pPr lvl="0" fontAlgn="auto">
              <a:spcAft>
                <a:spcPts val="0"/>
              </a:spcAft>
              <a:buFont typeface="Arial" panose="020B0604020202020204" pitchFamily="34" charset="0"/>
              <a:buChar char="•"/>
              <a:defRPr/>
            </a:pPr>
            <a:r>
              <a:rPr lang="en-US" sz="2800" dirty="0">
                <a:solidFill>
                  <a:prstClr val="black"/>
                </a:solidFill>
              </a:rPr>
              <a:t>Draws students and visitors to North Carolina</a:t>
            </a:r>
          </a:p>
          <a:p>
            <a:pPr lvl="0" fontAlgn="auto">
              <a:spcAft>
                <a:spcPts val="0"/>
              </a:spcAft>
              <a:buFont typeface="Arial" panose="020B0604020202020204" pitchFamily="34" charset="0"/>
              <a:buChar char="•"/>
              <a:defRPr/>
            </a:pPr>
            <a:r>
              <a:rPr lang="en-US" sz="2800" dirty="0">
                <a:solidFill>
                  <a:prstClr val="black"/>
                </a:solidFill>
              </a:rPr>
              <a:t>Generates income and opportunities for the state</a:t>
            </a:r>
          </a:p>
          <a:p>
            <a:endParaRPr lang="en-US" dirty="0"/>
          </a:p>
        </p:txBody>
      </p:sp>
    </p:spTree>
    <p:extLst>
      <p:ext uri="{BB962C8B-B14F-4D97-AF65-F5344CB8AC3E}">
        <p14:creationId xmlns:p14="http://schemas.microsoft.com/office/powerpoint/2010/main" val="142765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4"/>
          <p:cNvSpPr>
            <a:spLocks noChangeArrowheads="1"/>
          </p:cNvSpPr>
          <p:nvPr/>
        </p:nvSpPr>
        <p:spPr bwMode="auto">
          <a:xfrm>
            <a:off x="1066800" y="2128838"/>
            <a:ext cx="76200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300" dirty="0" smtClean="0">
                <a:solidFill>
                  <a:srgbClr val="C00000"/>
                </a:solidFill>
                <a:latin typeface="Arial Black" panose="020B0A04020102020204" pitchFamily="34" charset="0"/>
              </a:rPr>
              <a:t>the</a:t>
            </a:r>
            <a:r>
              <a:rPr lang="en-US" altLang="en-US" sz="4100" dirty="0" smtClean="0">
                <a:solidFill>
                  <a:srgbClr val="0033CC"/>
                </a:solidFill>
                <a:latin typeface="Arial Black" panose="020B0A04020102020204" pitchFamily="34" charset="0"/>
              </a:rPr>
              <a:t> </a:t>
            </a:r>
            <a:endParaRPr lang="en-US" altLang="en-US" sz="4100" dirty="0">
              <a:solidFill>
                <a:srgbClr val="0033CC"/>
              </a:solidFill>
              <a:latin typeface="Arial Black" panose="020B0A04020102020204" pitchFamily="34" charset="0"/>
            </a:endParaRPr>
          </a:p>
        </p:txBody>
      </p:sp>
      <p:sp>
        <p:nvSpPr>
          <p:cNvPr id="9219" name="Rectangle 36"/>
          <p:cNvSpPr>
            <a:spLocks noChangeArrowheads="1"/>
          </p:cNvSpPr>
          <p:nvPr/>
        </p:nvSpPr>
        <p:spPr bwMode="auto">
          <a:xfrm>
            <a:off x="1090613" y="2828925"/>
            <a:ext cx="7620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500" dirty="0">
                <a:solidFill>
                  <a:srgbClr val="C00000"/>
                </a:solidFill>
                <a:latin typeface="Arial Black" panose="020B0A04020102020204" pitchFamily="34" charset="0"/>
              </a:rPr>
              <a:t>Economic Growth Analysis</a:t>
            </a:r>
          </a:p>
        </p:txBody>
      </p:sp>
      <p:cxnSp>
        <p:nvCxnSpPr>
          <p:cNvPr id="3" name="Straight Connector 2"/>
          <p:cNvCxnSpPr/>
          <p:nvPr/>
        </p:nvCxnSpPr>
        <p:spPr>
          <a:xfrm>
            <a:off x="1066800" y="1828800"/>
            <a:ext cx="73914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00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Components of the Study</a:t>
            </a:r>
            <a:endParaRPr lang="en-US" dirty="0"/>
          </a:p>
        </p:txBody>
      </p:sp>
      <p:sp>
        <p:nvSpPr>
          <p:cNvPr id="3" name="Content Placeholder 2"/>
          <p:cNvSpPr>
            <a:spLocks noGrp="1"/>
          </p:cNvSpPr>
          <p:nvPr>
            <p:ph idx="1"/>
          </p:nvPr>
        </p:nvSpPr>
        <p:spPr>
          <a:xfrm>
            <a:off x="457200" y="2209800"/>
            <a:ext cx="8229600" cy="3733800"/>
          </a:xfrm>
        </p:spPr>
        <p:txBody>
          <a:bodyPr/>
          <a:lstStyle/>
          <a:p>
            <a:pPr lvl="0" fontAlgn="auto">
              <a:spcAft>
                <a:spcPts val="0"/>
              </a:spcAft>
              <a:buFont typeface="Arial" panose="020B0604020202020204" pitchFamily="34" charset="0"/>
              <a:buChar char="•"/>
              <a:defRPr/>
            </a:pPr>
            <a:r>
              <a:rPr lang="en-US" sz="2800" b="1" dirty="0">
                <a:solidFill>
                  <a:prstClr val="black"/>
                </a:solidFill>
              </a:rPr>
              <a:t>Economic Growth Analysis</a:t>
            </a:r>
          </a:p>
          <a:p>
            <a:pPr lvl="0" fontAlgn="auto">
              <a:spcAft>
                <a:spcPts val="0"/>
              </a:spcAft>
              <a:buFont typeface="Arial" panose="020B0604020202020204" pitchFamily="34" charset="0"/>
              <a:buChar char="•"/>
              <a:defRPr/>
            </a:pPr>
            <a:endParaRPr lang="en-US" sz="2800" b="1" dirty="0">
              <a:solidFill>
                <a:prstClr val="black"/>
              </a:solidFill>
            </a:endParaRPr>
          </a:p>
          <a:p>
            <a:pPr lvl="1" fontAlgn="auto">
              <a:spcAft>
                <a:spcPts val="0"/>
              </a:spcAft>
              <a:buFont typeface="Arial" panose="020B0604020202020204" pitchFamily="34" charset="0"/>
              <a:buChar char="•"/>
              <a:defRPr/>
            </a:pPr>
            <a:r>
              <a:rPr lang="en-US" sz="2800" dirty="0">
                <a:solidFill>
                  <a:prstClr val="black"/>
                </a:solidFill>
              </a:rPr>
              <a:t>Operations, Research, Student, Visitor and Extension Spending</a:t>
            </a:r>
          </a:p>
          <a:p>
            <a:pPr lvl="1" fontAlgn="auto">
              <a:spcAft>
                <a:spcPts val="0"/>
              </a:spcAft>
              <a:buFont typeface="Arial" panose="020B0604020202020204" pitchFamily="34" charset="0"/>
              <a:buChar char="•"/>
              <a:defRPr/>
            </a:pPr>
            <a:r>
              <a:rPr lang="en-US" sz="2800" dirty="0">
                <a:solidFill>
                  <a:prstClr val="black"/>
                </a:solidFill>
              </a:rPr>
              <a:t>Multiplier effects—the additional economic activity created by the initial spending</a:t>
            </a:r>
          </a:p>
          <a:p>
            <a:pPr lvl="1" fontAlgn="auto">
              <a:spcAft>
                <a:spcPts val="0"/>
              </a:spcAft>
              <a:buFont typeface="Arial" panose="020B0604020202020204" pitchFamily="34" charset="0"/>
              <a:buChar char="•"/>
              <a:defRPr/>
            </a:pPr>
            <a:r>
              <a:rPr lang="en-US" sz="2800" dirty="0">
                <a:solidFill>
                  <a:prstClr val="black"/>
                </a:solidFill>
              </a:rPr>
              <a:t>All results reflect FY2012-13</a:t>
            </a:r>
          </a:p>
          <a:p>
            <a:endParaRPr lang="en-US" dirty="0"/>
          </a:p>
        </p:txBody>
      </p:sp>
    </p:spTree>
    <p:extLst>
      <p:ext uri="{BB962C8B-B14F-4D97-AF65-F5344CB8AC3E}">
        <p14:creationId xmlns:p14="http://schemas.microsoft.com/office/powerpoint/2010/main" val="352626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112"/>
            <a:ext cx="8229600" cy="1068387"/>
          </a:xfrm>
        </p:spPr>
        <p:txBody>
          <a:bodyPr/>
          <a:lstStyle/>
          <a:p>
            <a:pPr eaLnBrk="1" fontAlgn="auto" hangingPunct="1">
              <a:spcAft>
                <a:spcPts val="0"/>
              </a:spcAft>
              <a:defRPr/>
            </a:pPr>
            <a:r>
              <a:rPr lang="en-US" sz="4000" b="1" dirty="0" smtClean="0"/>
              <a:t>Operations Spending Impact</a:t>
            </a:r>
            <a:endParaRPr lang="en-US" sz="4000" b="1" dirty="0"/>
          </a:p>
        </p:txBody>
      </p:sp>
      <p:sp>
        <p:nvSpPr>
          <p:cNvPr id="3" name="Content Placeholder 2"/>
          <p:cNvSpPr>
            <a:spLocks noGrp="1"/>
          </p:cNvSpPr>
          <p:nvPr>
            <p:ph idx="1"/>
          </p:nvPr>
        </p:nvSpPr>
        <p:spPr>
          <a:xfrm>
            <a:off x="459259" y="2133600"/>
            <a:ext cx="8229600" cy="4297363"/>
          </a:xfrm>
        </p:spPr>
        <p:txBody>
          <a:bodyPr rtlCol="0">
            <a:normAutofit/>
          </a:bodyPr>
          <a:lstStyle/>
          <a:p>
            <a:pPr eaLnBrk="1" fontAlgn="auto" hangingPunct="1">
              <a:spcAft>
                <a:spcPts val="0"/>
              </a:spcAft>
              <a:buFont typeface="Arial" panose="020B0604020202020204" pitchFamily="34" charset="0"/>
              <a:buChar char="•"/>
              <a:defRPr/>
            </a:pPr>
            <a:r>
              <a:rPr lang="en-US" sz="2800" dirty="0" smtClean="0"/>
              <a:t>Includes payroll and non-pay expenditures to support day-to-day operations (less research and extension) </a:t>
            </a:r>
            <a:r>
              <a:rPr lang="en-US" sz="2800" i="1" dirty="0" smtClean="0">
                <a:solidFill>
                  <a:srgbClr val="FF0000"/>
                </a:solidFill>
              </a:rPr>
              <a:t>plus…</a:t>
            </a:r>
            <a:endParaRPr lang="en-US" i="1" dirty="0" smtClean="0">
              <a:solidFill>
                <a:srgbClr val="FF0000"/>
              </a:solidFill>
            </a:endParaRPr>
          </a:p>
          <a:p>
            <a:pPr eaLnBrk="1" fontAlgn="auto" hangingPunct="1">
              <a:spcAft>
                <a:spcPts val="0"/>
              </a:spcAft>
              <a:buFont typeface="Arial" panose="020B0604020202020204" pitchFamily="34" charset="0"/>
              <a:buChar char="•"/>
              <a:defRPr/>
            </a:pPr>
            <a:endParaRPr lang="en-US" sz="2800" b="1" dirty="0" smtClean="0"/>
          </a:p>
          <a:p>
            <a:pPr eaLnBrk="1" fontAlgn="auto" hangingPunct="1">
              <a:spcAft>
                <a:spcPts val="0"/>
              </a:spcAft>
              <a:buFont typeface="Arial" panose="020B0604020202020204" pitchFamily="34" charset="0"/>
              <a:buChar char="•"/>
              <a:defRPr/>
            </a:pPr>
            <a:r>
              <a:rPr lang="en-US" sz="2800" dirty="0" smtClean="0"/>
              <a:t>The indirect income due to associated multiplier effects </a:t>
            </a:r>
            <a:r>
              <a:rPr lang="en-US" sz="2800" i="1" dirty="0" smtClean="0">
                <a:solidFill>
                  <a:srgbClr val="FF0000"/>
                </a:solidFill>
              </a:rPr>
              <a:t>minus…</a:t>
            </a:r>
          </a:p>
          <a:p>
            <a:pPr eaLnBrk="1" fontAlgn="auto" hangingPunct="1">
              <a:spcAft>
                <a:spcPts val="0"/>
              </a:spcAft>
              <a:buFont typeface="Arial" panose="020B0604020202020204" pitchFamily="34" charset="0"/>
              <a:buChar char="•"/>
              <a:defRPr/>
            </a:pPr>
            <a:endParaRPr lang="en-US" sz="2800" i="1" dirty="0">
              <a:solidFill>
                <a:srgbClr val="FF0000"/>
              </a:solidFill>
            </a:endParaRPr>
          </a:p>
          <a:p>
            <a:pPr eaLnBrk="1" fontAlgn="auto" hangingPunct="1">
              <a:spcAft>
                <a:spcPts val="0"/>
              </a:spcAft>
              <a:buFont typeface="Arial" panose="020B0604020202020204" pitchFamily="34" charset="0"/>
              <a:buChar char="•"/>
              <a:defRPr/>
            </a:pPr>
            <a:r>
              <a:rPr lang="en-US" sz="2800" dirty="0" smtClean="0"/>
              <a:t>Any monies withdrawn from the state economy to support the university</a:t>
            </a:r>
          </a:p>
          <a:p>
            <a:pPr marL="0" indent="0" eaLnBrk="1" fontAlgn="auto" hangingPunct="1">
              <a:spcAft>
                <a:spcPts val="0"/>
              </a:spcAft>
              <a:buFont typeface="Arial" pitchFamily="34" charset="0"/>
              <a:buNone/>
              <a:defRPr/>
            </a:pPr>
            <a:endParaRPr lang="en-US" b="1" dirty="0" smtClean="0">
              <a:solidFill>
                <a:schemeClr val="tx1">
                  <a:lumMod val="50000"/>
                  <a:lumOff val="50000"/>
                </a:schemeClr>
              </a:solidFill>
            </a:endParaRPr>
          </a:p>
          <a:p>
            <a:pPr marL="0" indent="0" eaLnBrk="1" fontAlgn="auto" hangingPunct="1">
              <a:spcAft>
                <a:spcPts val="0"/>
              </a:spcAft>
              <a:buFont typeface="Arial" pitchFamily="34" charset="0"/>
              <a:buNone/>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110260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1525" y="1295400"/>
            <a:ext cx="7772400" cy="762000"/>
          </a:xfrm>
          <a:prstGeom prst="rect">
            <a:avLst/>
          </a:prstGeom>
        </p:spPr>
        <p:txBody>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altLang="en-US" sz="3600" i="1" dirty="0" smtClean="0"/>
              <a:t>FY 2012-213 University Spending</a:t>
            </a:r>
          </a:p>
        </p:txBody>
      </p:sp>
      <p:sp>
        <p:nvSpPr>
          <p:cNvPr id="3" name="Rectangle 4"/>
          <p:cNvSpPr>
            <a:spLocks noChangeArrowheads="1"/>
          </p:cNvSpPr>
          <p:nvPr/>
        </p:nvSpPr>
        <p:spPr bwMode="auto">
          <a:xfrm>
            <a:off x="1476375" y="2181225"/>
            <a:ext cx="60674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smtClean="0"/>
              <a:t>Payroll</a:t>
            </a:r>
            <a:r>
              <a:rPr lang="en-US" altLang="en-US" sz="2400" dirty="0" smtClean="0"/>
              <a:t> </a:t>
            </a:r>
            <a:r>
              <a:rPr lang="en-US" altLang="en-US" sz="3300" dirty="0" smtClean="0"/>
              <a:t/>
            </a:r>
            <a:br>
              <a:rPr lang="en-US" altLang="en-US" sz="3300" dirty="0" smtClean="0"/>
            </a:br>
            <a:r>
              <a:rPr lang="en-US" altLang="en-US" sz="3600" b="1" dirty="0" smtClean="0">
                <a:solidFill>
                  <a:srgbClr val="C00000"/>
                </a:solidFill>
              </a:rPr>
              <a:t>$802 Million</a:t>
            </a:r>
            <a:endParaRPr lang="en-US" altLang="en-US" sz="3600" b="1" dirty="0">
              <a:solidFill>
                <a:srgbClr val="C00000"/>
              </a:solidFill>
            </a:endParaRPr>
          </a:p>
        </p:txBody>
      </p:sp>
      <p:sp>
        <p:nvSpPr>
          <p:cNvPr id="4" name="Rectangle 3"/>
          <p:cNvSpPr>
            <a:spLocks noChangeArrowheads="1"/>
          </p:cNvSpPr>
          <p:nvPr/>
        </p:nvSpPr>
        <p:spPr bwMode="auto">
          <a:xfrm>
            <a:off x="1524000" y="3888166"/>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CCFF"/>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rgbClr val="00CCFF"/>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300" dirty="0" smtClean="0"/>
              <a:t> </a:t>
            </a:r>
            <a:endParaRPr lang="en-US" altLang="en-US" sz="2800" b="1" i="1" dirty="0"/>
          </a:p>
        </p:txBody>
      </p:sp>
      <p:sp>
        <p:nvSpPr>
          <p:cNvPr id="5" name="Rectangle 4"/>
          <p:cNvSpPr/>
          <p:nvPr/>
        </p:nvSpPr>
        <p:spPr>
          <a:xfrm>
            <a:off x="2224087" y="3616221"/>
            <a:ext cx="4572000" cy="1154162"/>
          </a:xfrm>
          <a:prstGeom prst="rect">
            <a:avLst/>
          </a:prstGeom>
        </p:spPr>
        <p:txBody>
          <a:bodyPr>
            <a:spAutoFit/>
          </a:bodyPr>
          <a:lstStyle/>
          <a:p>
            <a:pPr lvl="0" algn="ctr"/>
            <a:r>
              <a:rPr lang="en-US" altLang="en-US" sz="3300" dirty="0" smtClean="0">
                <a:solidFill>
                  <a:prstClr val="black"/>
                </a:solidFill>
              </a:rPr>
              <a:t>FT and PT Employees</a:t>
            </a:r>
            <a:r>
              <a:rPr lang="en-US" altLang="en-US" sz="2400" dirty="0" smtClean="0">
                <a:solidFill>
                  <a:prstClr val="black"/>
                </a:solidFill>
              </a:rPr>
              <a:t> </a:t>
            </a:r>
            <a:r>
              <a:rPr lang="en-US" altLang="en-US" sz="3300" dirty="0">
                <a:solidFill>
                  <a:prstClr val="black"/>
                </a:solidFill>
              </a:rPr>
              <a:t/>
            </a:r>
            <a:br>
              <a:rPr lang="en-US" altLang="en-US" sz="3300" dirty="0">
                <a:solidFill>
                  <a:prstClr val="black"/>
                </a:solidFill>
              </a:rPr>
            </a:br>
            <a:r>
              <a:rPr lang="en-US" altLang="en-US" sz="3600" b="1" dirty="0" smtClean="0">
                <a:solidFill>
                  <a:srgbClr val="C00000"/>
                </a:solidFill>
              </a:rPr>
              <a:t>12,535</a:t>
            </a:r>
            <a:endParaRPr lang="en-US" altLang="en-US" sz="3600" b="1" dirty="0">
              <a:solidFill>
                <a:srgbClr val="C00000"/>
              </a:solidFill>
            </a:endParaRPr>
          </a:p>
        </p:txBody>
      </p:sp>
      <p:sp>
        <p:nvSpPr>
          <p:cNvPr id="6" name="Rectangle 5"/>
          <p:cNvSpPr/>
          <p:nvPr/>
        </p:nvSpPr>
        <p:spPr>
          <a:xfrm>
            <a:off x="1997868" y="4984857"/>
            <a:ext cx="5319713" cy="1154162"/>
          </a:xfrm>
          <a:prstGeom prst="rect">
            <a:avLst/>
          </a:prstGeom>
        </p:spPr>
        <p:txBody>
          <a:bodyPr wrap="square">
            <a:spAutoFit/>
          </a:bodyPr>
          <a:lstStyle/>
          <a:p>
            <a:pPr lvl="0" algn="ctr"/>
            <a:r>
              <a:rPr lang="en-US" altLang="en-US" sz="3300" dirty="0" smtClean="0">
                <a:solidFill>
                  <a:prstClr val="black"/>
                </a:solidFill>
              </a:rPr>
              <a:t>Goods &amp; Services Spending</a:t>
            </a:r>
            <a:r>
              <a:rPr lang="en-US" altLang="en-US" sz="2400" dirty="0" smtClean="0">
                <a:solidFill>
                  <a:prstClr val="black"/>
                </a:solidFill>
              </a:rPr>
              <a:t> </a:t>
            </a:r>
            <a:r>
              <a:rPr lang="en-US" altLang="en-US" sz="3300" dirty="0">
                <a:solidFill>
                  <a:prstClr val="black"/>
                </a:solidFill>
              </a:rPr>
              <a:t/>
            </a:r>
            <a:br>
              <a:rPr lang="en-US" altLang="en-US" sz="3300" dirty="0">
                <a:solidFill>
                  <a:prstClr val="black"/>
                </a:solidFill>
              </a:rPr>
            </a:br>
            <a:r>
              <a:rPr lang="en-US" altLang="en-US" sz="3600" b="1" dirty="0" smtClean="0">
                <a:solidFill>
                  <a:srgbClr val="C00000"/>
                </a:solidFill>
              </a:rPr>
              <a:t>$492.4 </a:t>
            </a:r>
            <a:r>
              <a:rPr lang="en-US" altLang="en-US" sz="3600" b="1" dirty="0">
                <a:solidFill>
                  <a:srgbClr val="C00000"/>
                </a:solidFill>
              </a:rPr>
              <a:t>Million</a:t>
            </a:r>
          </a:p>
        </p:txBody>
      </p:sp>
    </p:spTree>
    <p:extLst>
      <p:ext uri="{BB962C8B-B14F-4D97-AF65-F5344CB8AC3E}">
        <p14:creationId xmlns:p14="http://schemas.microsoft.com/office/powerpoint/2010/main" val="2216442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tateU-horizontal-center-logo">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orizontalLogo">
  <a:themeElements>
    <a:clrScheme name="NC State Brand">
      <a:dk1>
        <a:sysClr val="windowText" lastClr="000000"/>
      </a:dk1>
      <a:lt1>
        <a:srgbClr val="FFFFFF"/>
      </a:lt1>
      <a:dk2>
        <a:srgbClr val="CC0000"/>
      </a:dk2>
      <a:lt2>
        <a:srgbClr val="666666"/>
      </a:lt2>
      <a:accent1>
        <a:srgbClr val="952325"/>
      </a:accent1>
      <a:accent2>
        <a:srgbClr val="D26C2C"/>
      </a:accent2>
      <a:accent3>
        <a:srgbClr val="FDE148"/>
      </a:accent3>
      <a:accent4>
        <a:srgbClr val="A4B53A"/>
      </a:accent4>
      <a:accent5>
        <a:srgbClr val="47869C"/>
      </a:accent5>
      <a:accent6>
        <a:srgbClr val="4156A1"/>
      </a:accent6>
      <a:hlink>
        <a:srgbClr val="333333"/>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2416</TotalTime>
  <Words>1839</Words>
  <Application>Microsoft Office PowerPoint</Application>
  <PresentationFormat>On-screen Show (4:3)</PresentationFormat>
  <Paragraphs>286</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ＭＳ Ｐゴシック</vt:lpstr>
      <vt:lpstr>Arial</vt:lpstr>
      <vt:lpstr>Arial (Body)</vt:lpstr>
      <vt:lpstr>Arial Black</vt:lpstr>
      <vt:lpstr>Calibri</vt:lpstr>
      <vt:lpstr>Times New Roman</vt:lpstr>
      <vt:lpstr>Wingdings</vt:lpstr>
      <vt:lpstr>NCStateU-horizontal-center-logo</vt:lpstr>
      <vt:lpstr>HorizontalLogo</vt:lpstr>
      <vt:lpstr>Administrative  Leadership Meeting </vt:lpstr>
      <vt:lpstr>Upcoming ALM Topics</vt:lpstr>
      <vt:lpstr>Our Three Winners Fund</vt:lpstr>
      <vt:lpstr>Economic Impact: Demonstrating the University’s Value to the North Carolina Economy </vt:lpstr>
      <vt:lpstr>The University Creates Value</vt:lpstr>
      <vt:lpstr>PowerPoint Presentation</vt:lpstr>
      <vt:lpstr>Components of the Study</vt:lpstr>
      <vt:lpstr>Operations Spending Impact</vt:lpstr>
      <vt:lpstr>PowerPoint Presentation</vt:lpstr>
      <vt:lpstr>PowerPoint Presentation</vt:lpstr>
      <vt:lpstr>Research Spending Impact</vt:lpstr>
      <vt:lpstr>Business Start-Up Impact</vt:lpstr>
      <vt:lpstr>Impact of Spin-Off Companies</vt:lpstr>
      <vt:lpstr>Extension Spending Impact</vt:lpstr>
      <vt:lpstr>Student Spending</vt:lpstr>
      <vt:lpstr>PowerPoint Presentation</vt:lpstr>
      <vt:lpstr>Visitor Spending</vt:lpstr>
      <vt:lpstr>PowerPoint Presentation</vt:lpstr>
      <vt:lpstr>Alumni Impact</vt:lpstr>
      <vt:lpstr>PowerPoint Presentation</vt:lpstr>
      <vt:lpstr>NC State’s Total Economic Impact</vt:lpstr>
      <vt:lpstr>PowerPoint Presentation</vt:lpstr>
      <vt:lpstr>What We Measure</vt:lpstr>
      <vt:lpstr>Student Benefits</vt:lpstr>
      <vt:lpstr>Rate of Return</vt:lpstr>
      <vt:lpstr>Social Benefits</vt:lpstr>
      <vt:lpstr>Social Benefits</vt:lpstr>
      <vt:lpstr>Rate of Return</vt:lpstr>
      <vt:lpstr>Taxpayer Benefits</vt:lpstr>
      <vt:lpstr>Rate of Return</vt:lpstr>
      <vt:lpstr>The University Creates Value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dc:creator>
  <cp:lastModifiedBy>J Thomas</cp:lastModifiedBy>
  <cp:revision>223</cp:revision>
  <cp:lastPrinted>2015-02-18T17:51:21Z</cp:lastPrinted>
  <dcterms:created xsi:type="dcterms:W3CDTF">2012-06-29T08:15:18Z</dcterms:created>
  <dcterms:modified xsi:type="dcterms:W3CDTF">2015-03-09T18:43:22Z</dcterms:modified>
</cp:coreProperties>
</file>