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11" r:id="rId2"/>
    <p:sldId id="312" r:id="rId3"/>
    <p:sldId id="335" r:id="rId4"/>
    <p:sldId id="317" r:id="rId5"/>
    <p:sldId id="325" r:id="rId6"/>
    <p:sldId id="295" r:id="rId7"/>
    <p:sldId id="275" r:id="rId8"/>
    <p:sldId id="318" r:id="rId9"/>
    <p:sldId id="294" r:id="rId10"/>
    <p:sldId id="310" r:id="rId11"/>
    <p:sldId id="293" r:id="rId12"/>
    <p:sldId id="336" r:id="rId13"/>
    <p:sldId id="280" r:id="rId14"/>
    <p:sldId id="281" r:id="rId15"/>
    <p:sldId id="282" r:id="rId16"/>
    <p:sldId id="324" r:id="rId17"/>
    <p:sldId id="321" r:id="rId18"/>
    <p:sldId id="322" r:id="rId19"/>
    <p:sldId id="341" r:id="rId20"/>
    <p:sldId id="343" r:id="rId21"/>
    <p:sldId id="278" r:id="rId22"/>
    <p:sldId id="289" r:id="rId23"/>
    <p:sldId id="339" r:id="rId24"/>
    <p:sldId id="337" r:id="rId25"/>
    <p:sldId id="328" r:id="rId26"/>
    <p:sldId id="327" r:id="rId27"/>
    <p:sldId id="267" r:id="rId28"/>
    <p:sldId id="329" r:id="rId29"/>
    <p:sldId id="330" r:id="rId30"/>
    <p:sldId id="279" r:id="rId31"/>
    <p:sldId id="331" r:id="rId32"/>
    <p:sldId id="333" r:id="rId33"/>
    <p:sldId id="342" r:id="rId34"/>
    <p:sldId id="334" r:id="rId35"/>
    <p:sldId id="345" r:id="rId36"/>
    <p:sldId id="347" r:id="rId37"/>
    <p:sldId id="274" r:id="rId38"/>
    <p:sldId id="25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33" autoAdjust="0"/>
  </p:normalViewPr>
  <p:slideViewPr>
    <p:cSldViewPr>
      <p:cViewPr>
        <p:scale>
          <a:sx n="86" d="100"/>
          <a:sy n="86" d="100"/>
        </p:scale>
        <p:origin x="-1614" y="61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8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BE4B0-935D-4B03-98A6-CD2B2ADE910F}" type="doc">
      <dgm:prSet loTypeId="urn:microsoft.com/office/officeart/2005/8/layout/cycle1" loCatId="cycle" qsTypeId="urn:microsoft.com/office/officeart/2005/8/quickstyle/simple4" qsCatId="simple" csTypeId="urn:microsoft.com/office/officeart/2005/8/colors/accent2_2" csCatId="accent2" phldr="1"/>
      <dgm:spPr/>
      <dgm:t>
        <a:bodyPr/>
        <a:lstStyle/>
        <a:p>
          <a:endParaRPr lang="en-US"/>
        </a:p>
      </dgm:t>
    </dgm:pt>
    <dgm:pt modelId="{F70C7A0C-7C08-4611-AE8C-CBEC8447C9A1}">
      <dgm:prSet phldrT="[Text]"/>
      <dgm:spPr/>
      <dgm:t>
        <a:bodyPr/>
        <a:lstStyle/>
        <a:p>
          <a:r>
            <a:rPr lang="en-US" dirty="0" smtClean="0">
              <a:latin typeface="Arial" panose="020B0604020202020204" pitchFamily="34" charset="0"/>
              <a:cs typeface="Arial" panose="020B0604020202020204" pitchFamily="34" charset="0"/>
            </a:rPr>
            <a:t>Evaluate</a:t>
          </a:r>
          <a:endParaRPr lang="en-US" dirty="0">
            <a:latin typeface="Arial" panose="020B0604020202020204" pitchFamily="34" charset="0"/>
            <a:cs typeface="Arial" panose="020B0604020202020204" pitchFamily="34" charset="0"/>
          </a:endParaRPr>
        </a:p>
      </dgm:t>
    </dgm:pt>
    <dgm:pt modelId="{38E650D4-DE6E-45BB-A14B-406C92658104}" type="parTrans" cxnId="{9CB96156-2B20-41A6-8D70-FB38EFE762DE}">
      <dgm:prSet/>
      <dgm:spPr/>
      <dgm:t>
        <a:bodyPr/>
        <a:lstStyle/>
        <a:p>
          <a:endParaRPr lang="en-US"/>
        </a:p>
      </dgm:t>
    </dgm:pt>
    <dgm:pt modelId="{BE166051-620A-4279-A5FA-BD390493FCEF}" type="sibTrans" cxnId="{9CB96156-2B20-41A6-8D70-FB38EFE762DE}">
      <dgm:prSet/>
      <dgm:spPr/>
      <dgm:t>
        <a:bodyPr/>
        <a:lstStyle/>
        <a:p>
          <a:endParaRPr lang="en-US"/>
        </a:p>
      </dgm:t>
    </dgm:pt>
    <dgm:pt modelId="{218F73E2-AAA7-4D6F-B7AA-D633C99D9243}">
      <dgm:prSet phldrT="[Text]"/>
      <dgm:spPr/>
      <dgm:t>
        <a:bodyPr/>
        <a:lstStyle/>
        <a:p>
          <a:r>
            <a:rPr lang="en-US" dirty="0" smtClean="0">
              <a:latin typeface="Arial" panose="020B0604020202020204" pitchFamily="34" charset="0"/>
              <a:cs typeface="Arial" panose="020B0604020202020204" pitchFamily="34" charset="0"/>
            </a:rPr>
            <a:t>Measure</a:t>
          </a:r>
          <a:endParaRPr lang="en-US" dirty="0">
            <a:latin typeface="Arial" panose="020B0604020202020204" pitchFamily="34" charset="0"/>
            <a:cs typeface="Arial" panose="020B0604020202020204" pitchFamily="34" charset="0"/>
          </a:endParaRPr>
        </a:p>
      </dgm:t>
    </dgm:pt>
    <dgm:pt modelId="{57804567-3D04-4A50-BD10-D48A6045A4EF}" type="parTrans" cxnId="{5D5AEDA5-48BA-4C09-A319-A0B0F410C79D}">
      <dgm:prSet/>
      <dgm:spPr/>
      <dgm:t>
        <a:bodyPr/>
        <a:lstStyle/>
        <a:p>
          <a:endParaRPr lang="en-US"/>
        </a:p>
      </dgm:t>
    </dgm:pt>
    <dgm:pt modelId="{76361D20-5B2A-4DB7-A5AF-4052DD2B8CAA}" type="sibTrans" cxnId="{5D5AEDA5-48BA-4C09-A319-A0B0F410C79D}">
      <dgm:prSet/>
      <dgm:spPr/>
      <dgm:t>
        <a:bodyPr/>
        <a:lstStyle/>
        <a:p>
          <a:endParaRPr lang="en-US"/>
        </a:p>
      </dgm:t>
    </dgm:pt>
    <dgm:pt modelId="{4F6279B9-D2DF-4C57-96B3-7ADF14BF22E9}">
      <dgm:prSet phldrT="[Text]"/>
      <dgm:spPr/>
      <dgm:t>
        <a:bodyPr/>
        <a:lstStyle/>
        <a:p>
          <a:r>
            <a:rPr lang="en-US" dirty="0" smtClean="0">
              <a:latin typeface="Arial" panose="020B0604020202020204" pitchFamily="34" charset="0"/>
              <a:cs typeface="Arial" panose="020B0604020202020204" pitchFamily="34" charset="0"/>
            </a:rPr>
            <a:t>Improve</a:t>
          </a:r>
          <a:endParaRPr lang="en-US" dirty="0">
            <a:latin typeface="Arial" panose="020B0604020202020204" pitchFamily="34" charset="0"/>
            <a:cs typeface="Arial" panose="020B0604020202020204" pitchFamily="34" charset="0"/>
          </a:endParaRPr>
        </a:p>
      </dgm:t>
    </dgm:pt>
    <dgm:pt modelId="{188C9EEE-407B-45A1-ADFA-B7DA22EECCD4}" type="parTrans" cxnId="{7C7B7F35-FB59-488F-8B35-5C1EE5C679E1}">
      <dgm:prSet/>
      <dgm:spPr/>
      <dgm:t>
        <a:bodyPr/>
        <a:lstStyle/>
        <a:p>
          <a:endParaRPr lang="en-US"/>
        </a:p>
      </dgm:t>
    </dgm:pt>
    <dgm:pt modelId="{5D461EF2-64A3-414E-B468-CF645A4990B8}" type="sibTrans" cxnId="{7C7B7F35-FB59-488F-8B35-5C1EE5C679E1}">
      <dgm:prSet/>
      <dgm:spPr/>
      <dgm:t>
        <a:bodyPr/>
        <a:lstStyle/>
        <a:p>
          <a:endParaRPr lang="en-US"/>
        </a:p>
      </dgm:t>
    </dgm:pt>
    <dgm:pt modelId="{B4DDC364-2FA6-4541-A57D-900E28A4F28A}" type="pres">
      <dgm:prSet presAssocID="{90FBE4B0-935D-4B03-98A6-CD2B2ADE910F}" presName="cycle" presStyleCnt="0">
        <dgm:presLayoutVars>
          <dgm:dir/>
          <dgm:resizeHandles val="exact"/>
        </dgm:presLayoutVars>
      </dgm:prSet>
      <dgm:spPr/>
      <dgm:t>
        <a:bodyPr/>
        <a:lstStyle/>
        <a:p>
          <a:endParaRPr lang="en-US"/>
        </a:p>
      </dgm:t>
    </dgm:pt>
    <dgm:pt modelId="{17A64A32-A302-4D94-BBC3-EB5C6B10AF11}" type="pres">
      <dgm:prSet presAssocID="{F70C7A0C-7C08-4611-AE8C-CBEC8447C9A1}" presName="dummy" presStyleCnt="0"/>
      <dgm:spPr/>
    </dgm:pt>
    <dgm:pt modelId="{710AB0CF-29D1-4211-9561-B0B96002411E}" type="pres">
      <dgm:prSet presAssocID="{F70C7A0C-7C08-4611-AE8C-CBEC8447C9A1}" presName="node" presStyleLbl="revTx" presStyleIdx="0" presStyleCnt="3" custRadScaleRad="126549" custRadScaleInc="16817">
        <dgm:presLayoutVars>
          <dgm:bulletEnabled val="1"/>
        </dgm:presLayoutVars>
      </dgm:prSet>
      <dgm:spPr/>
      <dgm:t>
        <a:bodyPr/>
        <a:lstStyle/>
        <a:p>
          <a:endParaRPr lang="en-US"/>
        </a:p>
      </dgm:t>
    </dgm:pt>
    <dgm:pt modelId="{2D5208C6-8FF1-43A3-8A4D-325A5041BC54}" type="pres">
      <dgm:prSet presAssocID="{BE166051-620A-4279-A5FA-BD390493FCEF}" presName="sibTrans" presStyleLbl="node1" presStyleIdx="0" presStyleCnt="3" custLinFactNeighborY="-660"/>
      <dgm:spPr/>
      <dgm:t>
        <a:bodyPr/>
        <a:lstStyle/>
        <a:p>
          <a:endParaRPr lang="en-US"/>
        </a:p>
      </dgm:t>
    </dgm:pt>
    <dgm:pt modelId="{72B2AC01-5551-4E9C-8C09-C35D5957AB3C}" type="pres">
      <dgm:prSet presAssocID="{218F73E2-AAA7-4D6F-B7AA-D633C99D9243}" presName="dummy" presStyleCnt="0"/>
      <dgm:spPr/>
    </dgm:pt>
    <dgm:pt modelId="{53657393-F68C-49F0-8CCA-2C1B38B63D04}" type="pres">
      <dgm:prSet presAssocID="{218F73E2-AAA7-4D6F-B7AA-D633C99D9243}" presName="node" presStyleLbl="revTx" presStyleIdx="1" presStyleCnt="3">
        <dgm:presLayoutVars>
          <dgm:bulletEnabled val="1"/>
        </dgm:presLayoutVars>
      </dgm:prSet>
      <dgm:spPr/>
      <dgm:t>
        <a:bodyPr/>
        <a:lstStyle/>
        <a:p>
          <a:endParaRPr lang="en-US"/>
        </a:p>
      </dgm:t>
    </dgm:pt>
    <dgm:pt modelId="{94E74995-7B72-49DC-B129-B0412C325038}" type="pres">
      <dgm:prSet presAssocID="{76361D20-5B2A-4DB7-A5AF-4052DD2B8CAA}" presName="sibTrans" presStyleLbl="node1" presStyleIdx="1" presStyleCnt="3"/>
      <dgm:spPr/>
      <dgm:t>
        <a:bodyPr/>
        <a:lstStyle/>
        <a:p>
          <a:endParaRPr lang="en-US"/>
        </a:p>
      </dgm:t>
    </dgm:pt>
    <dgm:pt modelId="{7459FE1D-96E2-4A2D-BB61-A94629D7429A}" type="pres">
      <dgm:prSet presAssocID="{4F6279B9-D2DF-4C57-96B3-7ADF14BF22E9}" presName="dummy" presStyleCnt="0"/>
      <dgm:spPr/>
    </dgm:pt>
    <dgm:pt modelId="{341FB1A3-1592-4107-A1C5-7F952D19CB2E}" type="pres">
      <dgm:prSet presAssocID="{4F6279B9-D2DF-4C57-96B3-7ADF14BF22E9}" presName="node" presStyleLbl="revTx" presStyleIdx="2" presStyleCnt="3" custRadScaleRad="115205" custRadScaleInc="-10694">
        <dgm:presLayoutVars>
          <dgm:bulletEnabled val="1"/>
        </dgm:presLayoutVars>
      </dgm:prSet>
      <dgm:spPr/>
      <dgm:t>
        <a:bodyPr/>
        <a:lstStyle/>
        <a:p>
          <a:endParaRPr lang="en-US"/>
        </a:p>
      </dgm:t>
    </dgm:pt>
    <dgm:pt modelId="{3F2596D2-3429-4E29-B5BA-13793EA53026}" type="pres">
      <dgm:prSet presAssocID="{5D461EF2-64A3-414E-B468-CF645A4990B8}" presName="sibTrans" presStyleLbl="node1" presStyleIdx="2" presStyleCnt="3" custScaleX="118854" custScaleY="111853" custLinFactNeighborY="4207"/>
      <dgm:spPr/>
      <dgm:t>
        <a:bodyPr/>
        <a:lstStyle/>
        <a:p>
          <a:endParaRPr lang="en-US"/>
        </a:p>
      </dgm:t>
    </dgm:pt>
  </dgm:ptLst>
  <dgm:cxnLst>
    <dgm:cxn modelId="{E1C7BA13-4A17-4296-86E6-B62FF131AA8D}" type="presOf" srcId="{BE166051-620A-4279-A5FA-BD390493FCEF}" destId="{2D5208C6-8FF1-43A3-8A4D-325A5041BC54}" srcOrd="0" destOrd="0" presId="urn:microsoft.com/office/officeart/2005/8/layout/cycle1"/>
    <dgm:cxn modelId="{D695BFEA-6954-4D5B-9A52-CE023DA90783}" type="presOf" srcId="{218F73E2-AAA7-4D6F-B7AA-D633C99D9243}" destId="{53657393-F68C-49F0-8CCA-2C1B38B63D04}" srcOrd="0" destOrd="0" presId="urn:microsoft.com/office/officeart/2005/8/layout/cycle1"/>
    <dgm:cxn modelId="{9CB96156-2B20-41A6-8D70-FB38EFE762DE}" srcId="{90FBE4B0-935D-4B03-98A6-CD2B2ADE910F}" destId="{F70C7A0C-7C08-4611-AE8C-CBEC8447C9A1}" srcOrd="0" destOrd="0" parTransId="{38E650D4-DE6E-45BB-A14B-406C92658104}" sibTransId="{BE166051-620A-4279-A5FA-BD390493FCEF}"/>
    <dgm:cxn modelId="{F0E9DF82-3470-44DE-9714-DC2E1A90AD6C}" type="presOf" srcId="{5D461EF2-64A3-414E-B468-CF645A4990B8}" destId="{3F2596D2-3429-4E29-B5BA-13793EA53026}" srcOrd="0" destOrd="0" presId="urn:microsoft.com/office/officeart/2005/8/layout/cycle1"/>
    <dgm:cxn modelId="{7C7B7F35-FB59-488F-8B35-5C1EE5C679E1}" srcId="{90FBE4B0-935D-4B03-98A6-CD2B2ADE910F}" destId="{4F6279B9-D2DF-4C57-96B3-7ADF14BF22E9}" srcOrd="2" destOrd="0" parTransId="{188C9EEE-407B-45A1-ADFA-B7DA22EECCD4}" sibTransId="{5D461EF2-64A3-414E-B468-CF645A4990B8}"/>
    <dgm:cxn modelId="{A15EAC53-C775-4B77-9F0D-6C2BA285465A}" type="presOf" srcId="{76361D20-5B2A-4DB7-A5AF-4052DD2B8CAA}" destId="{94E74995-7B72-49DC-B129-B0412C325038}" srcOrd="0" destOrd="0" presId="urn:microsoft.com/office/officeart/2005/8/layout/cycle1"/>
    <dgm:cxn modelId="{BC649666-7AA6-48B8-B742-9B3A8E10AE41}" type="presOf" srcId="{4F6279B9-D2DF-4C57-96B3-7ADF14BF22E9}" destId="{341FB1A3-1592-4107-A1C5-7F952D19CB2E}" srcOrd="0" destOrd="0" presId="urn:microsoft.com/office/officeart/2005/8/layout/cycle1"/>
    <dgm:cxn modelId="{E23255B3-43F9-4DEE-8994-4E6745AFE20F}" type="presOf" srcId="{90FBE4B0-935D-4B03-98A6-CD2B2ADE910F}" destId="{B4DDC364-2FA6-4541-A57D-900E28A4F28A}" srcOrd="0" destOrd="0" presId="urn:microsoft.com/office/officeart/2005/8/layout/cycle1"/>
    <dgm:cxn modelId="{5D5AEDA5-48BA-4C09-A319-A0B0F410C79D}" srcId="{90FBE4B0-935D-4B03-98A6-CD2B2ADE910F}" destId="{218F73E2-AAA7-4D6F-B7AA-D633C99D9243}" srcOrd="1" destOrd="0" parTransId="{57804567-3D04-4A50-BD10-D48A6045A4EF}" sibTransId="{76361D20-5B2A-4DB7-A5AF-4052DD2B8CAA}"/>
    <dgm:cxn modelId="{7843B43D-D9C3-4ED4-8811-652405E7E971}" type="presOf" srcId="{F70C7A0C-7C08-4611-AE8C-CBEC8447C9A1}" destId="{710AB0CF-29D1-4211-9561-B0B96002411E}" srcOrd="0" destOrd="0" presId="urn:microsoft.com/office/officeart/2005/8/layout/cycle1"/>
    <dgm:cxn modelId="{FF0E6FCD-41E8-46BD-908F-EE91CCF81C64}" type="presParOf" srcId="{B4DDC364-2FA6-4541-A57D-900E28A4F28A}" destId="{17A64A32-A302-4D94-BBC3-EB5C6B10AF11}" srcOrd="0" destOrd="0" presId="urn:microsoft.com/office/officeart/2005/8/layout/cycle1"/>
    <dgm:cxn modelId="{17B55425-E57A-4A82-ACEC-68565E12DA2A}" type="presParOf" srcId="{B4DDC364-2FA6-4541-A57D-900E28A4F28A}" destId="{710AB0CF-29D1-4211-9561-B0B96002411E}" srcOrd="1" destOrd="0" presId="urn:microsoft.com/office/officeart/2005/8/layout/cycle1"/>
    <dgm:cxn modelId="{1DED18DF-CE4F-4437-A9A1-023C250B8271}" type="presParOf" srcId="{B4DDC364-2FA6-4541-A57D-900E28A4F28A}" destId="{2D5208C6-8FF1-43A3-8A4D-325A5041BC54}" srcOrd="2" destOrd="0" presId="urn:microsoft.com/office/officeart/2005/8/layout/cycle1"/>
    <dgm:cxn modelId="{047F44EB-9889-4D2F-9B8B-8023AE198E24}" type="presParOf" srcId="{B4DDC364-2FA6-4541-A57D-900E28A4F28A}" destId="{72B2AC01-5551-4E9C-8C09-C35D5957AB3C}" srcOrd="3" destOrd="0" presId="urn:microsoft.com/office/officeart/2005/8/layout/cycle1"/>
    <dgm:cxn modelId="{8BD1F215-8D35-4738-9FCC-CA376D902E17}" type="presParOf" srcId="{B4DDC364-2FA6-4541-A57D-900E28A4F28A}" destId="{53657393-F68C-49F0-8CCA-2C1B38B63D04}" srcOrd="4" destOrd="0" presId="urn:microsoft.com/office/officeart/2005/8/layout/cycle1"/>
    <dgm:cxn modelId="{953003E3-0ED2-48AE-B795-96C05FBAB184}" type="presParOf" srcId="{B4DDC364-2FA6-4541-A57D-900E28A4F28A}" destId="{94E74995-7B72-49DC-B129-B0412C325038}" srcOrd="5" destOrd="0" presId="urn:microsoft.com/office/officeart/2005/8/layout/cycle1"/>
    <dgm:cxn modelId="{844FF611-9636-4022-AA47-8EBDF52A283A}" type="presParOf" srcId="{B4DDC364-2FA6-4541-A57D-900E28A4F28A}" destId="{7459FE1D-96E2-4A2D-BB61-A94629D7429A}" srcOrd="6" destOrd="0" presId="urn:microsoft.com/office/officeart/2005/8/layout/cycle1"/>
    <dgm:cxn modelId="{6EC7E7C5-3CAC-4484-91BF-707FC76E505F}" type="presParOf" srcId="{B4DDC364-2FA6-4541-A57D-900E28A4F28A}" destId="{341FB1A3-1592-4107-A1C5-7F952D19CB2E}" srcOrd="7" destOrd="0" presId="urn:microsoft.com/office/officeart/2005/8/layout/cycle1"/>
    <dgm:cxn modelId="{B6C8377A-434C-495A-BF16-E7F24FE19E2D}" type="presParOf" srcId="{B4DDC364-2FA6-4541-A57D-900E28A4F28A}" destId="{3F2596D2-3429-4E29-B5BA-13793EA53026}"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478E51-8477-48ED-850D-599F7C292A18}" type="datetimeFigureOut">
              <a:rPr lang="en-US" smtClean="0"/>
              <a:pPr/>
              <a:t>8/28/2014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56FC048-CF45-49D4-AAA4-86BB58C13421}" type="slidenum">
              <a:rPr lang="en-US" smtClean="0"/>
              <a:pPr/>
              <a:t>‹#›</a:t>
            </a:fld>
            <a:endParaRPr lang="en-US"/>
          </a:p>
        </p:txBody>
      </p:sp>
    </p:spTree>
    <p:extLst>
      <p:ext uri="{BB962C8B-B14F-4D97-AF65-F5344CB8AC3E}">
        <p14:creationId xmlns:p14="http://schemas.microsoft.com/office/powerpoint/2010/main" val="271546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BB06075-6FEB-48A1-8814-08858D22797D}" type="datetimeFigureOut">
              <a:rPr lang="en-US" smtClean="0"/>
              <a:pPr/>
              <a:t>8/28/2014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65C83D-D306-4684-B69C-ED9FC781F495}" type="slidenum">
              <a:rPr lang="en-US" smtClean="0"/>
              <a:pPr/>
              <a:t>‹#›</a:t>
            </a:fld>
            <a:endParaRPr lang="en-US"/>
          </a:p>
        </p:txBody>
      </p:sp>
    </p:spTree>
    <p:extLst>
      <p:ext uri="{BB962C8B-B14F-4D97-AF65-F5344CB8AC3E}">
        <p14:creationId xmlns:p14="http://schemas.microsoft.com/office/powerpoint/2010/main" val="237566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1" dirty="0" smtClean="0">
                <a:latin typeface="Verdana" panose="020B0604030504040204" pitchFamily="34" charset="0"/>
                <a:ea typeface="Verdana" panose="020B0604030504040204" pitchFamily="34" charset="0"/>
                <a:cs typeface="Verdana" panose="020B0604030504040204" pitchFamily="34" charset="0"/>
              </a:rPr>
              <a:t>(Chancellor </a:t>
            </a:r>
            <a:r>
              <a:rPr lang="en-US" sz="1400" b="1" i="1" baseline="0" dirty="0" smtClean="0">
                <a:latin typeface="Verdana" panose="020B0604030504040204" pitchFamily="34" charset="0"/>
                <a:ea typeface="Verdana" panose="020B0604030504040204" pitchFamily="34" charset="0"/>
                <a:cs typeface="Verdana" panose="020B0604030504040204" pitchFamily="34" charset="0"/>
              </a:rPr>
              <a:t> op</a:t>
            </a:r>
            <a:r>
              <a:rPr lang="en-US" sz="1400" b="1" i="1" dirty="0" smtClean="0">
                <a:latin typeface="Verdana" panose="020B0604030504040204" pitchFamily="34" charset="0"/>
                <a:ea typeface="Verdana" panose="020B0604030504040204" pitchFamily="34" charset="0"/>
                <a:cs typeface="Verdana" panose="020B0604030504040204" pitchFamily="34" charset="0"/>
              </a:rPr>
              <a:t>ens</a:t>
            </a:r>
            <a:r>
              <a:rPr lang="en-US" sz="1400" b="1" i="1" baseline="0" dirty="0" smtClean="0">
                <a:latin typeface="Verdana" panose="020B0604030504040204" pitchFamily="34" charset="0"/>
                <a:ea typeface="Verdana" panose="020B0604030504040204" pitchFamily="34" charset="0"/>
                <a:cs typeface="Verdana" panose="020B0604030504040204" pitchFamily="34" charset="0"/>
              </a:rPr>
              <a:t>  with announcements and updates)</a:t>
            </a:r>
            <a:endParaRPr lang="en-US"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a:t>
            </a:fld>
            <a:endParaRPr lang="en-US" dirty="0"/>
          </a:p>
        </p:txBody>
      </p:sp>
    </p:spTree>
    <p:extLst>
      <p:ext uri="{BB962C8B-B14F-4D97-AF65-F5344CB8AC3E}">
        <p14:creationId xmlns:p14="http://schemas.microsoft.com/office/powerpoint/2010/main" val="370597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651375"/>
          </a:xfrm>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Recommendations for UNC System</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Adopt board policy stating commitment and goals for operational efficiency. </a:t>
            </a:r>
            <a:r>
              <a:rPr lang="en-US"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(To be adopted 8/1)</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Develop more comprehensive approach to operational efficiency. </a:t>
            </a:r>
            <a:r>
              <a:rPr lang="en-US"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(Division of Compliance and Operational Efficiency created and here is an expectation that each will similarly coordinate efficiency efforts)</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Adopt metrics to track operational performance. </a:t>
            </a:r>
            <a:r>
              <a:rPr lang="en-US"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(Under review)</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Improve chancellor accountability for academic and operational performance of campuses. </a:t>
            </a:r>
            <a:r>
              <a:rPr lang="en-US"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(Likely using the metrics)</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UNC System has already begun</a:t>
            </a:r>
            <a:r>
              <a:rPr lang="en-US" sz="1400" baseline="0" dirty="0" smtClean="0">
                <a:latin typeface="Verdana" panose="020B0604030504040204" pitchFamily="34" charset="0"/>
                <a:ea typeface="Verdana" panose="020B0604030504040204" pitchFamily="34" charset="0"/>
                <a:cs typeface="Verdana" panose="020B0604030504040204" pitchFamily="34" charset="0"/>
              </a:rPr>
              <a:t> acting upon these and is establishing a set of 10 metrics</a:t>
            </a:r>
            <a:r>
              <a:rPr lang="en-US" sz="1400" dirty="0" smtClean="0">
                <a:latin typeface="Verdana" panose="020B0604030504040204" pitchFamily="34" charset="0"/>
                <a:ea typeface="Verdana" panose="020B0604030504040204" pitchFamily="34" charset="0"/>
                <a:cs typeface="Verdana" panose="020B0604030504040204" pitchFamily="34" charset="0"/>
              </a:rPr>
              <a:t> which we’ll discuss in a few minutes.</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Recommendation for General Assembly</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Amend state law to allow UNC system to reinvest documented savings generated from efficiency efforts. </a:t>
            </a:r>
            <a:r>
              <a:rPr lang="en-US" sz="1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(No action)</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10</a:t>
            </a:fld>
            <a:endParaRPr lang="en-US"/>
          </a:p>
        </p:txBody>
      </p:sp>
    </p:spTree>
    <p:extLst>
      <p:ext uri="{BB962C8B-B14F-4D97-AF65-F5344CB8AC3E}">
        <p14:creationId xmlns:p14="http://schemas.microsoft.com/office/powerpoint/2010/main" val="41186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Created by Governor </a:t>
            </a:r>
            <a:r>
              <a:rPr lang="en-US" sz="1400" dirty="0" err="1" smtClean="0">
                <a:latin typeface="Verdana" panose="020B0604030504040204" pitchFamily="34" charset="0"/>
                <a:ea typeface="Verdana" panose="020B0604030504040204" pitchFamily="34" charset="0"/>
                <a:cs typeface="Verdana" panose="020B0604030504040204" pitchFamily="34" charset="0"/>
              </a:rPr>
              <a:t>McCrory</a:t>
            </a:r>
            <a:r>
              <a:rPr lang="en-US" sz="1400" dirty="0" smtClean="0">
                <a:latin typeface="Verdana" panose="020B0604030504040204" pitchFamily="34" charset="0"/>
                <a:ea typeface="Verdana" panose="020B0604030504040204" pitchFamily="34" charset="0"/>
                <a:cs typeface="Verdana" panose="020B0604030504040204" pitchFamily="34" charset="0"/>
              </a:rPr>
              <a:t> in 2013.</a:t>
            </a:r>
            <a:br>
              <a:rPr lang="en-US" sz="1400" dirty="0" smtClean="0">
                <a:latin typeface="Verdana" panose="020B0604030504040204" pitchFamily="34" charset="0"/>
                <a:ea typeface="Verdana" panose="020B0604030504040204" pitchFamily="34" charset="0"/>
                <a:cs typeface="Verdana" panose="020B0604030504040204" pitchFamily="34" charset="0"/>
              </a:rPr>
            </a:b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Charge: Increase efficiency and improve customer service in state government through development of strategic transformation plan.</a:t>
            </a:r>
          </a:p>
          <a:p>
            <a:pPr marL="457200" indent="-4572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Initiative</a:t>
            </a:r>
            <a:r>
              <a:rPr lang="en-US" sz="1400" baseline="0" dirty="0" smtClean="0">
                <a:latin typeface="Verdana" panose="020B0604030504040204" pitchFamily="34" charset="0"/>
                <a:ea typeface="Verdana" panose="020B0604030504040204" pitchFamily="34" charset="0"/>
                <a:cs typeface="Verdana" panose="020B0604030504040204" pitchFamily="34" charset="0"/>
              </a:rPr>
              <a:t> in nascent stage so we’re s</a:t>
            </a:r>
            <a:r>
              <a:rPr lang="en-US" sz="1400" dirty="0" smtClean="0">
                <a:latin typeface="Verdana" panose="020B0604030504040204" pitchFamily="34" charset="0"/>
                <a:ea typeface="Verdana" panose="020B0604030504040204" pitchFamily="34" charset="0"/>
                <a:cs typeface="Verdana" panose="020B0604030504040204" pitchFamily="34" charset="0"/>
              </a:rPr>
              <a:t>till finding out about</a:t>
            </a:r>
            <a:r>
              <a:rPr lang="en-US" sz="1400" baseline="0" dirty="0" smtClean="0">
                <a:latin typeface="Verdana" panose="020B0604030504040204" pitchFamily="34" charset="0"/>
                <a:ea typeface="Verdana" panose="020B0604030504040204" pitchFamily="34" charset="0"/>
                <a:cs typeface="Verdana" panose="020B0604030504040204" pitchFamily="34" charset="0"/>
              </a:rPr>
              <a:t> it</a:t>
            </a:r>
            <a:r>
              <a:rPr lang="en-US" sz="1400" dirty="0" smtClean="0">
                <a:latin typeface="Verdana" panose="020B0604030504040204" pitchFamily="34" charset="0"/>
                <a:ea typeface="Verdana" panose="020B0604030504040204" pitchFamily="34" charset="0"/>
                <a:cs typeface="Verdana" panose="020B0604030504040204" pitchFamily="34" charset="0"/>
              </a:rPr>
              <a:t>.</a:t>
            </a:r>
          </a:p>
          <a:p>
            <a:pPr marL="0" indent="0">
              <a:buFont typeface="Arial" panose="020B0604020202020204" pitchFamily="34" charse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NC State asked for 5 of 20 Areas of focus: Public Records Requests, Finance and Budget, Real Estate, Public-Private Partnerships, Technology. UNC System submitting information for other 15</a:t>
            </a:r>
            <a:r>
              <a:rPr lang="en-US" sz="1400" baseline="0" dirty="0" smtClean="0">
                <a:latin typeface="Verdana" panose="020B0604030504040204" pitchFamily="34" charset="0"/>
                <a:ea typeface="Verdana" panose="020B0604030504040204" pitchFamily="34" charset="0"/>
                <a:cs typeface="Verdana" panose="020B0604030504040204" pitchFamily="34" charset="0"/>
              </a:rPr>
              <a:t> areas </a:t>
            </a:r>
            <a:r>
              <a:rPr lang="en-US" sz="1400" dirty="0" smtClean="0">
                <a:latin typeface="Verdana" panose="020B0604030504040204" pitchFamily="34" charset="0"/>
                <a:ea typeface="Verdana" panose="020B0604030504040204" pitchFamily="34" charset="0"/>
                <a:cs typeface="Verdana" panose="020B0604030504040204" pitchFamily="34" charset="0"/>
              </a:rPr>
              <a:t>as part of initial assessment.</a:t>
            </a:r>
          </a:p>
          <a:p>
            <a:pPr marL="457200" indent="-4572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NC State compiling response, due July 18</a:t>
            </a:r>
          </a:p>
          <a:p>
            <a:pPr marL="457200" indent="-4572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11</a:t>
            </a:fld>
            <a:endParaRPr lang="en-US"/>
          </a:p>
        </p:txBody>
      </p:sp>
    </p:spTree>
    <p:extLst>
      <p:ext uri="{BB962C8B-B14F-4D97-AF65-F5344CB8AC3E}">
        <p14:creationId xmlns:p14="http://schemas.microsoft.com/office/powerpoint/2010/main" val="195305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UNC</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System </a:t>
            </a:r>
            <a:r>
              <a:rPr lang="en-US" sz="1400" baseline="0" dirty="0" smtClean="0">
                <a:latin typeface="Verdana" panose="020B0604030504040204" pitchFamily="34" charset="0"/>
                <a:ea typeface="Verdana" panose="020B0604030504040204" pitchFamily="34" charset="0"/>
                <a:cs typeface="Verdana" panose="020B0604030504040204" pitchFamily="34" charset="0"/>
              </a:rPr>
              <a:t>has been working on </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efficiency</a:t>
            </a:r>
            <a:r>
              <a:rPr lang="en-US" sz="1400" baseline="0" dirty="0" smtClean="0">
                <a:latin typeface="Verdana" panose="020B0604030504040204" pitchFamily="34" charset="0"/>
                <a:ea typeface="Verdana" panose="020B0604030504040204" pitchFamily="34" charset="0"/>
                <a:cs typeface="Verdana" panose="020B0604030504040204" pitchFamily="34" charset="0"/>
              </a:rPr>
              <a:t> for awhile.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President’s Advisory Committee on Efficiency and Effectiveness (PACE, 2006)</a:t>
            </a:r>
          </a:p>
          <a:p>
            <a:pPr marL="171450"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UNC-Chapel Hill Bain Report (2007)</a:t>
            </a:r>
          </a:p>
          <a:p>
            <a:pPr marL="171450"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UNC Finance Improvement and Transformation (UNC FIT, 2008)</a:t>
            </a:r>
          </a:p>
          <a:p>
            <a:pPr marL="171450"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UNC Strategic Directions (2012)</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12</a:t>
            </a:fld>
            <a:endParaRPr lang="en-US"/>
          </a:p>
        </p:txBody>
      </p:sp>
    </p:spTree>
    <p:extLst>
      <p:ext uri="{BB962C8B-B14F-4D97-AF65-F5344CB8AC3E}">
        <p14:creationId xmlns:p14="http://schemas.microsoft.com/office/powerpoint/2010/main" val="73550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879975"/>
          </a:xfrm>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April 2006 Erskine</a:t>
            </a:r>
            <a:r>
              <a:rPr lang="en-US" sz="1400" baseline="0" dirty="0" smtClean="0">
                <a:latin typeface="Verdana" panose="020B0604030504040204" pitchFamily="34" charset="0"/>
                <a:ea typeface="Verdana" panose="020B0604030504040204" pitchFamily="34" charset="0"/>
                <a:cs typeface="Verdana" panose="020B0604030504040204" pitchFamily="34" charset="0"/>
              </a:rPr>
              <a:t> Bowles commissioned President’s Advisory Committee on Efficiency and Effectiveness to review system activities and provide recommendations.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Massive effort to collect and analyze data on scale not tackled before of since.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UNC convened 7 working groups which created 56 recommendations and implementation plans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NC State created campus advisory group to evaluate operations and develop recommendations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Focus on personnel functions, information technology and energy management</a:t>
            </a:r>
          </a:p>
          <a:p>
            <a:pPr marL="171450" indent="-171450">
              <a:buFont typeface="Arial" panose="020B0604020202020204" pitchFamily="34" charset="0"/>
              <a:buChar cha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What was accomplished:</a:t>
            </a:r>
          </a:p>
          <a:p>
            <a:pPr marL="171450" indent="-17145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	Legislative changes that reduced certain reporting requirements</a:t>
            </a:r>
          </a:p>
          <a:p>
            <a:pPr marL="171450" indent="-17145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	Additional delegations of authority</a:t>
            </a:r>
          </a:p>
          <a:p>
            <a:pPr marL="171450" indent="-17145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	Enhancement of the contract purchasing</a:t>
            </a:r>
          </a:p>
          <a:p>
            <a:pPr marL="171450" indent="-17145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	Merging of on campus services</a:t>
            </a:r>
          </a:p>
          <a:p>
            <a:pPr marL="171450" indent="-171450">
              <a:buFont typeface="Arial" panose="020B0604020202020204" pitchFamily="34" charset="0"/>
              <a:buNone/>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Many of these changes impacted our campus as we have generally had more delegation than any other campus and we have already merged the EPA and SPA HR functions and had begun merging Academic and Administrative IT functions</a:t>
            </a:r>
          </a:p>
          <a:p>
            <a:pPr marL="171450" indent="-171450">
              <a:buFont typeface="Arial" panose="020B0604020202020204" pitchFamily="34" charset="0"/>
              <a:buNone/>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13</a:t>
            </a:fld>
            <a:endParaRPr lang="en-US"/>
          </a:p>
        </p:txBody>
      </p:sp>
    </p:spTree>
    <p:extLst>
      <p:ext uri="{BB962C8B-B14F-4D97-AF65-F5344CB8AC3E}">
        <p14:creationId xmlns:p14="http://schemas.microsoft.com/office/powerpoint/2010/main" val="247509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2277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Not UNC System, but was influential</a:t>
            </a:r>
            <a:r>
              <a:rPr lang="en-US" sz="1400" baseline="0" dirty="0" smtClean="0">
                <a:latin typeface="Verdana" panose="020B0604030504040204" pitchFamily="34" charset="0"/>
                <a:ea typeface="Verdana" panose="020B0604030504040204" pitchFamily="34" charset="0"/>
                <a:cs typeface="Verdana" panose="020B0604030504040204" pitchFamily="34" charset="0"/>
              </a:rPr>
              <a:t> study conducted by UNC-Chapel Hill.</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Principal</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Recommendations</a:t>
            </a:r>
          </a:p>
          <a:p>
            <a:endParaRPr lang="en-US" sz="1400" b="1"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Administration</a:t>
            </a:r>
            <a:r>
              <a:rPr lang="en-US" sz="1400" b="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Reduce organizational layers and expand average spans of control</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Procurement -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Invest in adequate systems for data capture, process automation (Market Place)</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Information Technology -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Consolidate ‘hidden’ IT infrastructure from within departments to school or division level</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Information Technology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Invest in central capabilities and facilitate migration of IT services into ITS</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IT – Implement Enterprise System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(ERP) platform consolidation and process simplification</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Business Support</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 Restructure distributed Finance organization to automate task execution and consolidate core finance activities</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Human Resources - ERP</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platform consolidation and restructure distributed HR organization for economy of scale</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Centers and Institutes</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 Reduce C&amp;I dependence on state funds, including use of shared resources</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Research &amp; Compliance -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Invest in automation and resources to meet expected increase in sponsored research</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Research Support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Restructure research support offices to eliminate redundancies </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Energy Services -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Focus on utilization of assets and decreasing energy consumption </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Facilities Services -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Some opportunity to optimize procurement spend and practices</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Space Utilization (classrooms) -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Sufficient classroom space should exist for expected future growth </a:t>
            </a:r>
            <a:b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Classroom Space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Standardizing class times, Increasing utilization of classrooms during non-peak times</a:t>
            </a:r>
          </a:p>
          <a:p>
            <a:pPr marL="171450" indent="-171450">
              <a:buFont typeface="Arial" panose="020B0604020202020204" pitchFamily="34" charset="0"/>
              <a:buChar char="•"/>
            </a:pPr>
            <a:endPar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400" b="1"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Carolina Counts </a:t>
            </a: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Good job of tracking efficiency gains and reporting/promoting successes.</a:t>
            </a:r>
          </a:p>
        </p:txBody>
      </p:sp>
      <p:sp>
        <p:nvSpPr>
          <p:cNvPr id="4" name="Slide Number Placeholder 3"/>
          <p:cNvSpPr>
            <a:spLocks noGrp="1"/>
          </p:cNvSpPr>
          <p:nvPr>
            <p:ph type="sldNum" sz="quarter" idx="10"/>
          </p:nvPr>
        </p:nvSpPr>
        <p:spPr/>
        <p:txBody>
          <a:bodyPr/>
          <a:lstStyle/>
          <a:p>
            <a:fld id="{4065C83D-D306-4684-B69C-ED9FC781F495}" type="slidenum">
              <a:rPr lang="en-US" smtClean="0"/>
              <a:pPr/>
              <a:t>14</a:t>
            </a:fld>
            <a:endParaRPr lang="en-US"/>
          </a:p>
        </p:txBody>
      </p:sp>
    </p:spTree>
    <p:extLst>
      <p:ext uri="{BB962C8B-B14F-4D97-AF65-F5344CB8AC3E}">
        <p14:creationId xmlns:p14="http://schemas.microsoft.com/office/powerpoint/2010/main" val="1962125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727575"/>
          </a:xfrm>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Outgrowth</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of PACE under Erskine Bowles</a:t>
            </a:r>
            <a:r>
              <a:rPr lang="en-US" sz="1400" baseline="0" dirty="0" smtClean="0">
                <a:latin typeface="Verdana" panose="020B0604030504040204" pitchFamily="34" charset="0"/>
                <a:ea typeface="Verdana" panose="020B0604030504040204" pitchFamily="34" charset="0"/>
                <a:cs typeface="Verdana" panose="020B0604030504040204" pitchFamily="34" charset="0"/>
              </a:rPr>
              <a: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 2008 UNC system hired Ernst and Young to perform operational assessment, partially due to concerns about audit findings at other universities in UNC system. Based on recommendations, proposals for standardized business processes and key performance indicators, which became beginning stages of UNC FIT.</a:t>
            </a:r>
            <a:b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endPar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UNC FIT goals: </a:t>
            </a:r>
            <a:r>
              <a:rPr lang="en-US" sz="1400" b="0" i="0" u="non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strengthen controls,</a:t>
            </a:r>
            <a:r>
              <a:rPr lang="en-US" sz="1400" b="0" i="0" u="none"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implement short-term process improvements,</a:t>
            </a:r>
            <a:r>
              <a:rPr lang="en-US" sz="1400" b="0"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b="0" i="0" u="non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lay groundwork for centralization</a:t>
            </a: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of certain</a:t>
            </a:r>
            <a:r>
              <a:rPr lang="en-US" sz="1400" b="0"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financial operations. </a:t>
            </a:r>
            <a:b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endPar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To be accomplished through implementation of </a:t>
            </a:r>
            <a:r>
              <a:rPr lang="en-US" sz="1400" b="0" i="0" u="non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process improvements in key areas involving documentation of minimum baseline process standards; creation of standard templates, checklists, and forms; and tracking of key performance indicators.</a:t>
            </a:r>
            <a:br>
              <a:rPr lang="en-US" sz="1400" b="0" i="0" u="non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endParaRPr lang="en-US" sz="1400" b="0" i="0" u="non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0" i="0" u="none"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DataMart</a:t>
            </a:r>
            <a:r>
              <a:rPr lang="en-US" sz="1400" b="0" i="0" u="none"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development</a:t>
            </a:r>
            <a:endParaRPr lang="en-US" sz="1400" b="0" i="0" u="none"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15</a:t>
            </a:fld>
            <a:endParaRPr lang="en-US"/>
          </a:p>
        </p:txBody>
      </p:sp>
    </p:spTree>
    <p:extLst>
      <p:ext uri="{BB962C8B-B14F-4D97-AF65-F5344CB8AC3E}">
        <p14:creationId xmlns:p14="http://schemas.microsoft.com/office/powerpoint/2010/main" val="400084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Key Performance Indicators</a:t>
            </a:r>
            <a:r>
              <a:rPr lang="en-US" sz="1400" baseline="0" dirty="0" smtClean="0">
                <a:latin typeface="Verdana" panose="020B0604030504040204" pitchFamily="34" charset="0"/>
                <a:ea typeface="Verdana" panose="020B0604030504040204" pitchFamily="34" charset="0"/>
                <a:cs typeface="Verdana" panose="020B0604030504040204" pitchFamily="34" charset="0"/>
              </a:rPr>
              <a:t> are highlighted on the Finance &amp; Business Dashboard, menu option UNC GA KPIs.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Key Performance Indicators (KPIs) also included in UNC FIT system dashboard and sent to each Chancellor quarterly.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NC State submits </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1,005 KPIs annually</a:t>
            </a:r>
            <a:endParaRPr lang="en-US" sz="14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How used?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Used by external entities for accountability of each UNC institution. </a:t>
            </a:r>
            <a:b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endPar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Used as a measure when budget reductions are allocated amongst institutions in the UNC system.</a:t>
            </a: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16</a:t>
            </a:fld>
            <a:endParaRPr lang="en-US"/>
          </a:p>
        </p:txBody>
      </p:sp>
    </p:spTree>
    <p:extLst>
      <p:ext uri="{BB962C8B-B14F-4D97-AF65-F5344CB8AC3E}">
        <p14:creationId xmlns:p14="http://schemas.microsoft.com/office/powerpoint/2010/main" val="400084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UNC’s strategic plan goal 4: Maximizing Efficiencies</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Link in ALM data sheet.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17</a:t>
            </a:fld>
            <a:endParaRPr lang="en-US"/>
          </a:p>
        </p:txBody>
      </p:sp>
    </p:spTree>
    <p:extLst>
      <p:ext uri="{BB962C8B-B14F-4D97-AF65-F5344CB8AC3E}">
        <p14:creationId xmlns:p14="http://schemas.microsoft.com/office/powerpoint/2010/main" val="18620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UNC’s strategic plan goal 4: Maximizing Efficiencies</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u="sng"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“UNC will make every effort to streamline operations and focus resources on our core mission of teaching, research and scholarship, and public service.”</a:t>
            </a:r>
            <a:endParaRPr lang="en-US" sz="1400" b="1" u="sng"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Key strategies</a:t>
            </a:r>
          </a:p>
          <a:p>
            <a:pPr marL="342900"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Create operational efficiencies through centralization</a:t>
            </a:r>
          </a:p>
          <a:p>
            <a:pPr marL="342900" indent="-342900">
              <a:buFont typeface="Arial" panose="020B0604020202020204" pitchFamily="34" charset="0"/>
              <a:buChar char="•"/>
            </a:pP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Create incentives for campus efficiencies through performance funding</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Develop system-wide guidelines for academic productivity</a:t>
            </a:r>
          </a:p>
          <a:p>
            <a:pPr marL="342900" indent="-342900">
              <a:buFont typeface="Arial" panose="020B0604020202020204" pitchFamily="34" charset="0"/>
              <a:buChar char="•"/>
            </a:pPr>
            <a:r>
              <a:rPr lang="en-US" sz="14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Collect better, more comprehensive data</a:t>
            </a:r>
          </a:p>
          <a:p>
            <a:pPr marL="342900" indent="-3429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Looks at </a:t>
            </a:r>
            <a:r>
              <a:rPr lang="en-US" sz="1400" b="1" dirty="0" smtClean="0">
                <a:latin typeface="Verdana" panose="020B0604030504040204" pitchFamily="34" charset="0"/>
                <a:ea typeface="Verdana" panose="020B0604030504040204" pitchFamily="34" charset="0"/>
                <a:cs typeface="Verdana" panose="020B0604030504040204" pitchFamily="34" charset="0"/>
              </a:rPr>
              <a:t>both academic</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and administrative efficiency</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Link in ALM data sheet.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18</a:t>
            </a:fld>
            <a:endParaRPr lang="en-US"/>
          </a:p>
        </p:txBody>
      </p:sp>
    </p:spTree>
    <p:extLst>
      <p:ext uri="{BB962C8B-B14F-4D97-AF65-F5344CB8AC3E}">
        <p14:creationId xmlns:p14="http://schemas.microsoft.com/office/powerpoint/2010/main" val="18620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BOG</a:t>
            </a:r>
            <a:r>
              <a:rPr lang="en-US" sz="1400" baseline="0" dirty="0" smtClean="0">
                <a:latin typeface="Verdana" panose="020B0604030504040204" pitchFamily="34" charset="0"/>
                <a:ea typeface="Verdana" panose="020B0604030504040204" pitchFamily="34" charset="0"/>
                <a:cs typeface="Verdana" panose="020B0604030504040204" pitchFamily="34" charset="0"/>
              </a:rPr>
              <a:t> approved metrics. </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Descriptions and standards of success are</a:t>
            </a:r>
            <a:r>
              <a:rPr lang="en-US" sz="1400" baseline="0" dirty="0" smtClean="0">
                <a:latin typeface="Verdana" panose="020B0604030504040204" pitchFamily="34" charset="0"/>
                <a:ea typeface="Verdana" panose="020B0604030504040204" pitchFamily="34" charset="0"/>
                <a:cs typeface="Verdana" panose="020B0604030504040204" pitchFamily="34" charset="0"/>
              </a:rPr>
              <a:t> on ALM data sheet.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(Still discussing standards of success.)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latin typeface="Verdana" panose="020B0604030504040204" pitchFamily="34" charset="0"/>
                <a:ea typeface="Verdana" panose="020B0604030504040204" pitchFamily="34" charset="0"/>
                <a:cs typeface="Verdana" panose="020B0604030504040204" pitchFamily="34" charset="0"/>
              </a:rPr>
              <a:t>In process of recalculating how we compare so don’t have that to share.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 Denotes metrics currently in use.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[Amy to add to talking points.]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600" b="1" dirty="0" smtClean="0">
                <a:solidFill>
                  <a:srgbClr val="C00000"/>
                </a:solidFill>
                <a:latin typeface="Arial" panose="020B0604020202020204" pitchFamily="34" charset="0"/>
                <a:cs typeface="Arial" panose="020B0604020202020204" pitchFamily="34" charset="0"/>
              </a:rPr>
              <a:t>Operating Metrics</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Spending: Education and related spending per degree*</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UNC Compliance Index*</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Support Spending per Student</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Space Utilization: Average weekly use of student stations </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Financial Stability: Private Fundraising Index</a:t>
            </a:r>
          </a:p>
          <a:p>
            <a:pPr marL="457200" indent="-457200">
              <a:buFont typeface="+mj-lt"/>
              <a:buAutoNum type="arabicPeriod"/>
            </a:pPr>
            <a:endParaRPr lang="en-US" sz="1400" baseline="0" dirty="0" smtClean="0">
              <a:latin typeface="Arial" panose="020B0604020202020204" pitchFamily="34" charset="0"/>
              <a:ea typeface="Verdana" panose="020B0604030504040204" pitchFamily="34" charset="0"/>
              <a:cs typeface="Arial" panose="020B0604020202020204" pitchFamily="34" charset="0"/>
            </a:endParaRPr>
          </a:p>
          <a:p>
            <a:r>
              <a:rPr lang="en-US" sz="1600" b="1" dirty="0" smtClean="0">
                <a:solidFill>
                  <a:srgbClr val="C00000"/>
                </a:solidFill>
                <a:latin typeface="Arial" panose="020B0604020202020204" pitchFamily="34" charset="0"/>
                <a:cs typeface="Arial" panose="020B0604020202020204" pitchFamily="34" charset="0"/>
              </a:rPr>
              <a:t>Academic Metrics</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Six-Year Graduation Rate*</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Freshman-to-Sophomore Retention Rate*</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Degrees Granted to Pell Grant Recipients*</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Degree Efficiency*</a:t>
            </a:r>
          </a:p>
          <a:p>
            <a:pPr marL="457200" indent="-457200">
              <a:buFont typeface="+mj-lt"/>
              <a:buAutoNum type="arabicPeriod"/>
            </a:pPr>
            <a:r>
              <a:rPr lang="en-US" sz="1400" dirty="0" smtClean="0">
                <a:latin typeface="Arial" panose="020B0604020202020204" pitchFamily="34" charset="0"/>
                <a:cs typeface="Arial" panose="020B0604020202020204" pitchFamily="34" charset="0"/>
              </a:rPr>
              <a:t>Attempted Hours to Degree</a:t>
            </a:r>
          </a:p>
        </p:txBody>
      </p:sp>
      <p:sp>
        <p:nvSpPr>
          <p:cNvPr id="4" name="Slide Number Placeholder 3"/>
          <p:cNvSpPr>
            <a:spLocks noGrp="1"/>
          </p:cNvSpPr>
          <p:nvPr>
            <p:ph type="sldNum" sz="quarter" idx="10"/>
          </p:nvPr>
        </p:nvSpPr>
        <p:spPr/>
        <p:txBody>
          <a:bodyPr/>
          <a:lstStyle/>
          <a:p>
            <a:fld id="{4065C83D-D306-4684-B69C-ED9FC781F495}" type="slidenum">
              <a:rPr lang="en-US" smtClean="0"/>
              <a:pPr/>
              <a:t>19</a:t>
            </a:fld>
            <a:endParaRPr lang="en-US"/>
          </a:p>
        </p:txBody>
      </p:sp>
    </p:spTree>
    <p:extLst>
      <p:ext uri="{BB962C8B-B14F-4D97-AF65-F5344CB8AC3E}">
        <p14:creationId xmlns:p14="http://schemas.microsoft.com/office/powerpoint/2010/main" val="18620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5C83D-D306-4684-B69C-ED9FC781F495}" type="slidenum">
              <a:rPr lang="en-US" smtClean="0"/>
              <a:pPr/>
              <a:t>2</a:t>
            </a:fld>
            <a:endParaRPr lang="en-US"/>
          </a:p>
        </p:txBody>
      </p:sp>
    </p:spTree>
    <p:extLst>
      <p:ext uri="{BB962C8B-B14F-4D97-AF65-F5344CB8AC3E}">
        <p14:creationId xmlns:p14="http://schemas.microsoft.com/office/powerpoint/2010/main" val="370597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a:t>
            </a:r>
            <a:r>
              <a:rPr lang="en-US" sz="1400" baseline="0" dirty="0" smtClean="0">
                <a:latin typeface="Verdana" panose="020B0604030504040204" pitchFamily="34" charset="0"/>
                <a:ea typeface="Verdana" panose="020B0604030504040204" pitchFamily="34" charset="0"/>
                <a:cs typeface="Verdana" panose="020B0604030504040204" pitchFamily="34" charset="0"/>
              </a:rPr>
              <a:t> other words, we are under the microscope and will continue to be.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20</a:t>
            </a:fld>
            <a:endParaRPr lang="en-US"/>
          </a:p>
        </p:txBody>
      </p:sp>
    </p:spTree>
    <p:extLst>
      <p:ext uri="{BB962C8B-B14F-4D97-AF65-F5344CB8AC3E}">
        <p14:creationId xmlns:p14="http://schemas.microsoft.com/office/powerpoint/2010/main" val="82710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In</a:t>
            </a:r>
            <a:r>
              <a:rPr lang="en-US" sz="1400" baseline="0" dirty="0" smtClean="0">
                <a:latin typeface="Verdana" panose="020B0604030504040204" pitchFamily="34" charset="0"/>
                <a:ea typeface="Verdana" panose="020B0604030504040204" pitchFamily="34" charset="0"/>
                <a:cs typeface="Verdana" panose="020B0604030504040204" pitchFamily="34" charset="0"/>
              </a:rPr>
              <a:t> other words, we are under the microscope and will continue to be.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21</a:t>
            </a:fld>
            <a:endParaRPr lang="en-US"/>
          </a:p>
        </p:txBody>
      </p:sp>
    </p:spTree>
    <p:extLst>
      <p:ext uri="{BB962C8B-B14F-4D97-AF65-F5344CB8AC3E}">
        <p14:creationId xmlns:p14="http://schemas.microsoft.com/office/powerpoint/2010/main" val="82710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Examining ourselves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22</a:t>
            </a:fld>
            <a:endParaRPr lang="en-US"/>
          </a:p>
        </p:txBody>
      </p:sp>
    </p:spTree>
    <p:extLst>
      <p:ext uri="{BB962C8B-B14F-4D97-AF65-F5344CB8AC3E}">
        <p14:creationId xmlns:p14="http://schemas.microsoft.com/office/powerpoint/2010/main" val="27988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Recurring Efficiency Themes </a:t>
            </a:r>
            <a:r>
              <a:rPr lang="en-US" sz="1400" dirty="0" smtClean="0">
                <a:latin typeface="Verdana" panose="020B0604030504040204" pitchFamily="34" charset="0"/>
                <a:ea typeface="Verdana" panose="020B0604030504040204" pitchFamily="34" charset="0"/>
                <a:cs typeface="Verdana" panose="020B0604030504040204" pitchFamily="34" charset="0"/>
              </a:rPr>
              <a:t>have</a:t>
            </a:r>
            <a:r>
              <a:rPr lang="en-US" sz="1400" baseline="0" dirty="0" smtClean="0">
                <a:latin typeface="Verdana" panose="020B0604030504040204" pitchFamily="34" charset="0"/>
                <a:ea typeface="Verdana" panose="020B0604030504040204" pitchFamily="34" charset="0"/>
                <a:cs typeface="Verdana" panose="020B0604030504040204" pitchFamily="34" charset="0"/>
              </a:rPr>
              <a:t> typically included:</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Purchasing Efficiencies</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Eliminate Redundancies/Shared Services</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Consolidate IT infrastructure</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Implement Enterprise Systems (PeopleSoft)</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Focus on Energy Reduction</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Improve Space Management</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Apply Metrics to Most Everything</a:t>
            </a:r>
          </a:p>
          <a:p>
            <a:pPr>
              <a:buFont typeface="Arial"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NC</a:t>
            </a:r>
            <a:r>
              <a:rPr lang="en-US" sz="1400" baseline="0" dirty="0" smtClean="0">
                <a:latin typeface="Verdana" panose="020B0604030504040204" pitchFamily="34" charset="0"/>
                <a:ea typeface="Verdana" panose="020B0604030504040204" pitchFamily="34" charset="0"/>
                <a:cs typeface="Verdana" panose="020B0604030504040204" pitchFamily="34" charset="0"/>
              </a:rPr>
              <a:t> State has gone beyond that in many ways.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23</a:t>
            </a:fld>
            <a:endParaRPr lang="en-US"/>
          </a:p>
        </p:txBody>
      </p:sp>
    </p:spTree>
    <p:extLst>
      <p:ext uri="{BB962C8B-B14F-4D97-AF65-F5344CB8AC3E}">
        <p14:creationId xmlns:p14="http://schemas.microsoft.com/office/powerpoint/2010/main" val="2359290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Other</a:t>
            </a:r>
            <a:r>
              <a:rPr lang="en-US" sz="1400" baseline="0" dirty="0" smtClean="0">
                <a:latin typeface="Verdana" panose="020B0604030504040204" pitchFamily="34" charset="0"/>
                <a:ea typeface="Verdana" panose="020B0604030504040204" pitchFamily="34" charset="0"/>
                <a:cs typeface="Verdana" panose="020B0604030504040204" pitchFamily="34" charset="0"/>
              </a:rPr>
              <a:t> strategies in goal 4 – not meant to include all, but </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focusing on administrative operations</a:t>
            </a:r>
            <a:r>
              <a:rPr lang="en-US" sz="1400" baseline="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24</a:t>
            </a:fld>
            <a:endParaRPr lang="en-US"/>
          </a:p>
        </p:txBody>
      </p:sp>
    </p:spTree>
    <p:extLst>
      <p:ext uri="{BB962C8B-B14F-4D97-AF65-F5344CB8AC3E}">
        <p14:creationId xmlns:p14="http://schemas.microsoft.com/office/powerpoint/2010/main" val="2359290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Success Highlights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Major Realignment Initiatives</a:t>
            </a: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Consolidation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of Investment Management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Created Office for Information Technology by merger of Academic and Admin IT</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Campus Enterprises service integration – Merged event, retailing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and hospitality units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Merged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Divisions of Undergrad Academic Programs and Student Affairs</a:t>
            </a: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Reconfigured College of Sciences</a:t>
            </a:r>
          </a:p>
          <a:p>
            <a:pPr marL="0" lvl="0" indent="0">
              <a:buFont typeface="Arial" panose="020B0604020202020204" pitchFamily="34" charse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Challenges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Best strategic decisions not necessarily cost reducing or neutral</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Right balance – restructuring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can mean adding or reducing staff. Challenge of operating too leanly</a:t>
            </a:r>
          </a:p>
          <a:p>
            <a:pPr marL="800100" lvl="1"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Thinking at the university level, not departmental or divisional</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25</a:t>
            </a:fld>
            <a:endParaRPr lang="en-US"/>
          </a:p>
        </p:txBody>
      </p:sp>
    </p:spTree>
    <p:extLst>
      <p:ext uri="{BB962C8B-B14F-4D97-AF65-F5344CB8AC3E}">
        <p14:creationId xmlns:p14="http://schemas.microsoft.com/office/powerpoint/2010/main" val="345836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879975"/>
          </a:xfrm>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Success Highlights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Budget Restructuring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Task Force – evaluate best way to align budget with strategic priorities</a:t>
            </a:r>
          </a:p>
          <a:p>
            <a:pPr marL="1085850" lvl="2"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Completed existing resource allocation process review, providing documentation to campus</a:t>
            </a:r>
          </a:p>
          <a:p>
            <a:pPr marL="1085850" lvl="2"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Completed University-level enrollment model analysis, and conducting base resource analysis with selected peer institutions</a:t>
            </a:r>
          </a:p>
          <a:p>
            <a:pPr marL="1085850" lvl="2" indent="-171450">
              <a:buFont typeface="Arial" panose="020B0604020202020204" pitchFamily="34" charse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Strategic Resource Management Working Group</a:t>
            </a:r>
          </a:p>
          <a:p>
            <a:pPr marL="628650" lvl="1"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Diversifying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financial resources</a:t>
            </a:r>
          </a:p>
          <a:p>
            <a:pPr marL="1085850" lvl="2"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1</a:t>
            </a:r>
            <a:r>
              <a:rPr lang="en-US" sz="1400" baseline="30000" dirty="0" smtClean="0">
                <a:latin typeface="Verdana" panose="020B0604030504040204" pitchFamily="34" charset="0"/>
                <a:ea typeface="Verdana" panose="020B0604030504040204" pitchFamily="34" charset="0"/>
                <a:cs typeface="Verdana" panose="020B0604030504040204" pitchFamily="34" charset="0"/>
              </a:rPr>
              <a:t>st</a:t>
            </a:r>
            <a:r>
              <a:rPr lang="en-US" sz="1400" dirty="0" smtClean="0">
                <a:latin typeface="Verdana" panose="020B0604030504040204" pitchFamily="34" charset="0"/>
                <a:ea typeface="Verdana" panose="020B0604030504040204" pitchFamily="34" charset="0"/>
                <a:cs typeface="Verdana" panose="020B0604030504040204" pitchFamily="34" charset="0"/>
              </a:rPr>
              <a:t> year combined assets under management exceeded $1</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billion</a:t>
            </a:r>
          </a:p>
          <a:p>
            <a:pPr marL="1085850" lvl="2"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Total endowment grew 21.1% ($635.3 to $769.4M)</a:t>
            </a:r>
          </a:p>
          <a:p>
            <a:pPr marL="628650" lvl="1"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Challenges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Budget restructuring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will be gradual adjustment for </a:t>
            </a:r>
            <a:r>
              <a:rPr lang="en-US" sz="1400" baseline="0" dirty="0" err="1" smtClean="0">
                <a:latin typeface="Verdana" panose="020B0604030504040204" pitchFamily="34" charset="0"/>
                <a:ea typeface="Verdana" panose="020B0604030504040204" pitchFamily="34" charset="0"/>
                <a:cs typeface="Verdana" panose="020B0604030504040204" pitchFamily="34" charset="0"/>
              </a:rPr>
              <a:t>longterm</a:t>
            </a:r>
            <a:r>
              <a:rPr lang="en-US" sz="1400" baseline="0" dirty="0" smtClean="0">
                <a:latin typeface="Verdana" panose="020B0604030504040204" pitchFamily="34" charset="0"/>
                <a:ea typeface="Verdana" panose="020B0604030504040204" pitchFamily="34" charset="0"/>
                <a:cs typeface="Verdana" panose="020B0604030504040204" pitchFamily="34" charset="0"/>
              </a:rPr>
              <a:t>, not near term impact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Endowment needs years of continued growth before budgetary impact</a:t>
            </a:r>
          </a:p>
          <a:p>
            <a:pPr marL="800100" lvl="1" indent="-3429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26</a:t>
            </a:fld>
            <a:endParaRPr lang="en-US"/>
          </a:p>
        </p:txBody>
      </p:sp>
    </p:spTree>
    <p:extLst>
      <p:ext uri="{BB962C8B-B14F-4D97-AF65-F5344CB8AC3E}">
        <p14:creationId xmlns:p14="http://schemas.microsoft.com/office/powerpoint/2010/main" val="3458367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Success Highlights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University Space Principles updated for better utilization of 110 classrooms.</a:t>
            </a:r>
            <a:br>
              <a:rPr lang="en-US" sz="1400" dirty="0" smtClean="0">
                <a:latin typeface="Verdana" panose="020B0604030504040204" pitchFamily="34" charset="0"/>
                <a:ea typeface="Verdana" panose="020B0604030504040204" pitchFamily="34" charset="0"/>
                <a:cs typeface="Verdana" panose="020B0604030504040204" pitchFamily="34" charset="0"/>
              </a:rPr>
            </a:b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Space Planning Team: Completed 16 studies, 17 planning projects, 21 space requests, 14 information items.</a:t>
            </a:r>
            <a:br>
              <a:rPr lang="en-US" sz="1400" dirty="0" smtClean="0">
                <a:latin typeface="Verdana" panose="020B0604030504040204" pitchFamily="34" charset="0"/>
                <a:ea typeface="Verdana" panose="020B0604030504040204" pitchFamily="34" charset="0"/>
                <a:cs typeface="Verdana" panose="020B0604030504040204" pitchFamily="34" charset="0"/>
              </a:rPr>
            </a:b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Tagging people to space: Completing office space, working on research space.</a:t>
            </a:r>
            <a:br>
              <a:rPr lang="en-US" sz="1400" dirty="0" smtClean="0">
                <a:latin typeface="Verdana" panose="020B0604030504040204" pitchFamily="34" charset="0"/>
                <a:ea typeface="Verdana" panose="020B0604030504040204" pitchFamily="34" charset="0"/>
                <a:cs typeface="Verdana" panose="020B0604030504040204" pitchFamily="34" charset="0"/>
              </a:rPr>
            </a:b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Integrating two software systems: Transitioned data for 1,400 buildings and 40,000 rooms to new system.</a:t>
            </a:r>
          </a:p>
        </p:txBody>
      </p:sp>
      <p:sp>
        <p:nvSpPr>
          <p:cNvPr id="4" name="Slide Number Placeholder 3"/>
          <p:cNvSpPr>
            <a:spLocks noGrp="1"/>
          </p:cNvSpPr>
          <p:nvPr>
            <p:ph type="sldNum" sz="quarter" idx="10"/>
          </p:nvPr>
        </p:nvSpPr>
        <p:spPr/>
        <p:txBody>
          <a:bodyPr/>
          <a:lstStyle/>
          <a:p>
            <a:fld id="{4065C83D-D306-4684-B69C-ED9FC781F495}" type="slidenum">
              <a:rPr lang="en-US" smtClean="0"/>
              <a:pPr/>
              <a:t>27</a:t>
            </a:fld>
            <a:endParaRPr lang="en-US"/>
          </a:p>
        </p:txBody>
      </p:sp>
    </p:spTree>
    <p:extLst>
      <p:ext uri="{BB962C8B-B14F-4D97-AF65-F5344CB8AC3E}">
        <p14:creationId xmlns:p14="http://schemas.microsoft.com/office/powerpoint/2010/main" val="345836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Success Highlights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Onboarding Center</a:t>
            </a: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Buddy for new hires: mentoring by employee in</a:t>
            </a:r>
            <a:r>
              <a:rPr lang="en-US" sz="1400" baseline="0" dirty="0" smtClean="0">
                <a:latin typeface="Verdana" panose="020B0604030504040204" pitchFamily="34" charset="0"/>
                <a:ea typeface="Verdana" panose="020B0604030504040204" pitchFamily="34" charset="0"/>
                <a:cs typeface="Verdana" panose="020B0604030504040204" pitchFamily="34" charset="0"/>
              </a:rPr>
              <a:t> college/division for first few months</a:t>
            </a:r>
          </a:p>
          <a:p>
            <a:pPr marL="1257300" lvl="2"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Improved accuracy: </a:t>
            </a:r>
          </a:p>
          <a:p>
            <a:pPr marL="1714500" lvl="3"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Onboarding promotes earlier entry &gt; Success rate of entering hiring actions up 7%</a:t>
            </a:r>
          </a:p>
          <a:p>
            <a:pPr marL="1714500" lvl="3"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Onboarding W2 assistance &gt; 79% more employees consent to online W2 (saving cost on printing, mailing, updating addresses for returns, etc.)</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Increased compliance: I9, manager’s safety checklist,</a:t>
            </a:r>
            <a:r>
              <a:rPr lang="en-US" sz="1400" baseline="0" dirty="0" smtClean="0">
                <a:latin typeface="Verdana" panose="020B0604030504040204" pitchFamily="34" charset="0"/>
                <a:ea typeface="Verdana" panose="020B0604030504040204" pitchFamily="34" charset="0"/>
                <a:cs typeface="Verdana" panose="020B0604030504040204" pitchFamily="34" charset="0"/>
              </a:rPr>
              <a:t> conflict of interest</a:t>
            </a:r>
          </a:p>
          <a:p>
            <a:pPr marL="1257300" lvl="2"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In first 7 months (end of FY), served more than 2100 new hires from 348 departments, allowing colleges/departments to reduce administrative burden.</a:t>
            </a:r>
          </a:p>
          <a:p>
            <a:pPr marL="1257300" lvl="2" indent="-3429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CALS Business Operations</a:t>
            </a: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Collaboration between</a:t>
            </a:r>
            <a:r>
              <a:rPr lang="en-US" sz="1400" baseline="0" dirty="0" smtClean="0">
                <a:latin typeface="Verdana" panose="020B0604030504040204" pitchFamily="34" charset="0"/>
                <a:ea typeface="Verdana" panose="020B0604030504040204" pitchFamily="34" charset="0"/>
                <a:cs typeface="Verdana" panose="020B0604030504040204" pitchFamily="34" charset="0"/>
              </a:rPr>
              <a:t> UBOD and CALS</a:t>
            </a:r>
          </a:p>
          <a:p>
            <a:pPr marL="1257300" lvl="2"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Completed </a:t>
            </a:r>
            <a:r>
              <a:rPr lang="en-US" sz="1400" baseline="0" dirty="0" err="1" smtClean="0">
                <a:latin typeface="Verdana" panose="020B0604030504040204" pitchFamily="34" charset="0"/>
                <a:ea typeface="Verdana" panose="020B0604030504040204" pitchFamily="34" charset="0"/>
                <a:cs typeface="Verdana" panose="020B0604030504040204" pitchFamily="34" charset="0"/>
              </a:rPr>
              <a:t>ScottMadden</a:t>
            </a:r>
            <a:r>
              <a:rPr lang="en-US" sz="1400" baseline="0" dirty="0" smtClean="0">
                <a:latin typeface="Verdana" panose="020B0604030504040204" pitchFamily="34" charset="0"/>
                <a:ea typeface="Verdana" panose="020B0604030504040204" pitchFamily="34" charset="0"/>
                <a:cs typeface="Verdana" panose="020B0604030504040204" pitchFamily="34" charset="0"/>
              </a:rPr>
              <a:t> CALS Business Center Study</a:t>
            </a:r>
          </a:p>
          <a:p>
            <a:pPr marL="1257300" lvl="2"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Currently working on organization and staffing, process redesign and documentation, budgetary best practices and facilities and technology needs assessment.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
            </a:r>
            <a:br>
              <a:rPr lang="en-US" sz="1400" b="1" dirty="0" smtClean="0">
                <a:latin typeface="Verdana" panose="020B0604030504040204" pitchFamily="34" charset="0"/>
                <a:ea typeface="Verdana" panose="020B0604030504040204" pitchFamily="34" charset="0"/>
                <a:cs typeface="Verdana" panose="020B0604030504040204" pitchFamily="34" charset="0"/>
              </a:rPr>
            </a:br>
            <a:r>
              <a:rPr lang="en-US" sz="1400" b="1" dirty="0" smtClean="0">
                <a:latin typeface="Verdana" panose="020B0604030504040204" pitchFamily="34" charset="0"/>
                <a:ea typeface="Verdana" panose="020B0604030504040204" pitchFamily="34" charset="0"/>
                <a:cs typeface="Verdana" panose="020B0604030504040204" pitchFamily="34" charset="0"/>
              </a:rPr>
              <a:t>Challenges/Opportunities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Finding right mix of shared services for NC State</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Change</a:t>
            </a:r>
            <a:r>
              <a:rPr lang="en-US" sz="1400" baseline="0" dirty="0" smtClean="0">
                <a:latin typeface="Verdana" panose="020B0604030504040204" pitchFamily="34" charset="0"/>
                <a:ea typeface="Verdana" panose="020B0604030504040204" pitchFamily="34" charset="0"/>
                <a:cs typeface="Verdana" panose="020B0604030504040204" pitchFamily="34" charset="0"/>
              </a:rPr>
              <a:t> is hard</a:t>
            </a:r>
          </a:p>
          <a:p>
            <a:pPr marL="800100" lvl="1"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Travel Center</a:t>
            </a: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28</a:t>
            </a:fld>
            <a:endParaRPr lang="en-US"/>
          </a:p>
        </p:txBody>
      </p:sp>
    </p:spTree>
    <p:extLst>
      <p:ext uri="{BB962C8B-B14F-4D97-AF65-F5344CB8AC3E}">
        <p14:creationId xmlns:p14="http://schemas.microsoft.com/office/powerpoint/2010/main" val="546299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Success Highlights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Facilities Modification</a:t>
            </a: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Because</a:t>
            </a:r>
            <a:r>
              <a:rPr lang="en-US" sz="1400" baseline="0" dirty="0" smtClean="0">
                <a:latin typeface="Verdana" panose="020B0604030504040204" pitchFamily="34" charset="0"/>
                <a:ea typeface="Verdana" panose="020B0604030504040204" pitchFamily="34" charset="0"/>
                <a:cs typeface="Verdana" panose="020B0604030504040204" pitchFamily="34" charset="0"/>
              </a:rPr>
              <a:t> of identifying pain points and evaluating process, new Project Manager to offer better customer service and be one point of contact for facilities modification clients.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Document processing - Identified opportunities for process improvement in Controller’s Office, moving from document-based to online</a:t>
            </a:r>
          </a:p>
          <a:p>
            <a:pPr marL="800100" lvl="1" indent="-3429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
            </a:r>
            <a:br>
              <a:rPr lang="en-US" sz="1400" b="1" dirty="0" smtClean="0">
                <a:latin typeface="Verdana" panose="020B0604030504040204" pitchFamily="34" charset="0"/>
                <a:ea typeface="Verdana" panose="020B0604030504040204" pitchFamily="34" charset="0"/>
                <a:cs typeface="Verdana" panose="020B0604030504040204" pitchFamily="34" charset="0"/>
              </a:rPr>
            </a:br>
            <a:r>
              <a:rPr lang="en-US" sz="1400" b="1" dirty="0" smtClean="0">
                <a:latin typeface="Verdana" panose="020B0604030504040204" pitchFamily="34" charset="0"/>
                <a:ea typeface="Verdana" panose="020B0604030504040204" pitchFamily="34" charset="0"/>
                <a:cs typeface="Verdana" panose="020B0604030504040204" pitchFamily="34" charset="0"/>
              </a:rPr>
              <a:t>Challenges</a:t>
            </a:r>
          </a:p>
          <a:p>
            <a:pPr marL="800100" lvl="1"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Not knowing how the Committee can assist with process evaluation and improvement</a:t>
            </a:r>
          </a:p>
          <a:p>
            <a:pPr marL="1257300" lvl="2" indent="-3429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Communication</a:t>
            </a:r>
            <a:r>
              <a:rPr lang="en-US" sz="1400" baseline="0" dirty="0" smtClean="0">
                <a:latin typeface="Verdana" panose="020B0604030504040204" pitchFamily="34" charset="0"/>
                <a:ea typeface="Verdana" panose="020B0604030504040204" pitchFamily="34" charset="0"/>
                <a:cs typeface="Verdana" panose="020B0604030504040204" pitchFamily="34" charset="0"/>
              </a:rPr>
              <a:t> campaign in fall 2014</a:t>
            </a:r>
          </a:p>
          <a:p>
            <a:pPr marL="1257300" lvl="2" indent="-34290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Those items on to do list that keep getting pushed off because of other priorities – ask APRC for help and they can help facilitate</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29</a:t>
            </a:fld>
            <a:endParaRPr lang="en-US"/>
          </a:p>
        </p:txBody>
      </p:sp>
    </p:spTree>
    <p:extLst>
      <p:ext uri="{BB962C8B-B14F-4D97-AF65-F5344CB8AC3E}">
        <p14:creationId xmlns:p14="http://schemas.microsoft.com/office/powerpoint/2010/main" val="64396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3813175"/>
          </a:xfrm>
        </p:spPr>
        <p:txBody>
          <a:bodyPr/>
          <a:lstStyle/>
          <a:p>
            <a:pPr marL="171450" lvl="0" indent="-171450">
              <a:buFont typeface="Arial" panose="020B0604020202020204" pitchFamily="34" charset="0"/>
              <a:buNone/>
            </a:pPr>
            <a:r>
              <a:rPr lang="en-US" sz="1400" b="1" i="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(Chancellor</a:t>
            </a:r>
            <a:r>
              <a:rPr lang="en-US" sz="1400" b="1" i="1"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introduces topic)</a:t>
            </a:r>
          </a:p>
          <a:p>
            <a:pPr marL="171450" lvl="0" indent="-171450">
              <a:buFont typeface="Arial" panose="020B0604020202020204" pitchFamily="34" charset="0"/>
              <a:buNone/>
            </a:pP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 how do we maintain and enhance our organizational excellence with these constraints?  We do it by creating a culture of continuous improvement.</a:t>
            </a:r>
          </a:p>
          <a:p>
            <a:pPr marL="0" indent="0">
              <a:buFont typeface="Arial" panose="020B0604020202020204" pitchFamily="34" charset="0"/>
              <a:buNone/>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An excellent university is one that is pervasively excellent. Not excellent here and almost-excellent there, but one that is excellent through and through. That standard applies to everything and everyone – faculty, staff, departments, institutes, centers and units.  That continuous improvement isn’t static. It requires constant attention, self-assessment and ability to change and adapt.</a:t>
            </a:r>
            <a:b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NC State’s Strategic Goal 4 – Enhance organizational excellence</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by creating culture of constant improvement.</a:t>
            </a: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UNC-Board of Governor’s strategic goal 4 is similar. It’s about maximizing efficiencies.  We know we need to be creative - be strategic in our approach – since we have to do more with less.</a:t>
            </a:r>
          </a:p>
          <a:p>
            <a:pPr marL="0" indent="0">
              <a:buFont typeface="Arial" panose="020B0604020202020204" pitchFamily="34" charset="0"/>
              <a:buNone/>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 current environment is presenting additional challenges. We know that the landscape of funding for public higher education is changing.  More than ever before we need to be very strategic in how we approach our resource management. </a:t>
            </a:r>
          </a:p>
          <a:p>
            <a:pPr marL="171450" indent="-171450">
              <a:buFont typeface="Arial" panose="020B0604020202020204" pitchFamily="34" charset="0"/>
              <a:buChar char="•"/>
            </a:pP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How do we think about money and how do we approach budgeting with it? What do we do with the space we have and how do we provide for the space we need? How do we deal with all the other resources we have? </a:t>
            </a:r>
            <a:b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These are all questions and challenges we need to address as we build upon our reputation and success as a preeminent research institution. </a:t>
            </a:r>
          </a:p>
          <a:p>
            <a:pPr marL="171450" indent="-171450">
              <a:buFont typeface="Arial" panose="020B0604020202020204" pitchFamily="34" charset="0"/>
              <a:buChar char="•"/>
            </a:pP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Vice Chancellor </a:t>
            </a:r>
            <a:r>
              <a:rPr lang="en-US" sz="140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Leffler</a:t>
            </a: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has an update on the nuts and bolts of our efforts to strengthen our organizational excellence.</a:t>
            </a:r>
            <a:b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endPar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sz="14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Organizational excellence applies to administrative</a:t>
            </a:r>
            <a:r>
              <a:rPr lang="en-US" sz="140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and academic.</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a:t>
            </a:fld>
            <a:endParaRPr lang="en-US"/>
          </a:p>
        </p:txBody>
      </p:sp>
    </p:spTree>
    <p:extLst>
      <p:ext uri="{BB962C8B-B14F-4D97-AF65-F5344CB8AC3E}">
        <p14:creationId xmlns:p14="http://schemas.microsoft.com/office/powerpoint/2010/main" val="3705970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PI</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Portal (Office of Contracts &amp; Grants)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On </a:t>
            </a:r>
            <a:r>
              <a:rPr lang="en-US" sz="1400" baseline="0" dirty="0" err="1" smtClean="0">
                <a:latin typeface="Verdana" panose="020B0604030504040204" pitchFamily="34" charset="0"/>
                <a:ea typeface="Verdana" panose="020B0604030504040204" pitchFamily="34" charset="0"/>
                <a:cs typeface="Verdana" panose="020B0604030504040204" pitchFamily="34" charset="0"/>
              </a:rPr>
              <a:t>MyPack</a:t>
            </a:r>
            <a:r>
              <a:rPr lang="en-US" sz="1400" baseline="0" dirty="0" smtClean="0">
                <a:latin typeface="Verdana" panose="020B0604030504040204" pitchFamily="34" charset="0"/>
                <a:ea typeface="Verdana" panose="020B0604030504040204" pitchFamily="34" charset="0"/>
                <a:cs typeface="Verdana" panose="020B0604030504040204" pitchFamily="34" charset="0"/>
              </a:rPr>
              <a:t> Portal for PIs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Benefits for researchers </a:t>
            </a:r>
          </a:p>
          <a:p>
            <a:pPr marL="628650" lvl="1"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Reduce administrative / time to track down information</a:t>
            </a:r>
          </a:p>
          <a:p>
            <a:pPr marL="628650" lvl="1"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All grants and related information in one place</a:t>
            </a:r>
          </a:p>
          <a:p>
            <a:pPr marL="628650" lvl="1"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Can track items across multiple grants (e.g., employees paid off of different grants)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Additional faculty-recommended enhancements and input from University Research Council</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Features for salary detail, cost share, equipment search function, NSF and NIH salary cap compliance tools, new Project Management Request system and integration of all Project Modification Request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30</a:t>
            </a:fld>
            <a:endParaRPr lang="en-US"/>
          </a:p>
        </p:txBody>
      </p:sp>
    </p:spTree>
    <p:extLst>
      <p:ext uri="{BB962C8B-B14F-4D97-AF65-F5344CB8AC3E}">
        <p14:creationId xmlns:p14="http://schemas.microsoft.com/office/powerpoint/2010/main" val="3182643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727575"/>
          </a:xfrm>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Energy and Sustainability</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Specialized Strategic Plans in support of University's Strategic Plan (i.e., Sustainability Strategic Plan, Energy Management Strategic Plan)</a:t>
            </a: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Energy and water consumption reduction from Sustainability Annual Report, also on F&amp;B Dashboard</a:t>
            </a: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23% consumption reduction since 2009</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9.2% in past year) because of targeted energy</a:t>
            </a:r>
            <a:r>
              <a:rPr lang="en-US" sz="1400" baseline="0" dirty="0" smtClean="0">
                <a:latin typeface="Verdana" panose="020B0604030504040204" pitchFamily="34" charset="0"/>
                <a:ea typeface="Verdana" panose="020B0604030504040204" pitchFamily="34" charset="0"/>
                <a:cs typeface="Verdana" panose="020B0604030504040204" pitchFamily="34" charset="0"/>
              </a:rPr>
              <a:t> performance contracting efforts</a:t>
            </a:r>
          </a:p>
          <a:p>
            <a:pPr marL="1085850" lvl="2"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Installed a Combined Heat and Power (CHP) system at the Cates Utility Plant. The CHP system, also called cogeneration, is expected to pay for itself over a 17 year span. It reduced energy costs by more than $4 million in the first year alone.</a:t>
            </a:r>
          </a:p>
          <a:p>
            <a:pPr marL="1085850" lvl="2"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 solar thermal system was installed on the roof of the Carmichael Gymnasium. The system features 112 solar panels and heats potable</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water for showers and locker room use.</a:t>
            </a:r>
          </a:p>
          <a:p>
            <a:pPr marL="1085850" lvl="2"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Organized and implemented the </a:t>
            </a:r>
            <a:r>
              <a:rPr lang="en-US" sz="1400" dirty="0" err="1" smtClean="0">
                <a:latin typeface="Verdana" panose="020B0604030504040204" pitchFamily="34" charset="0"/>
                <a:ea typeface="Verdana" panose="020B0604030504040204" pitchFamily="34" charset="0"/>
                <a:cs typeface="Verdana" panose="020B0604030504040204" pitchFamily="34" charset="0"/>
              </a:rPr>
              <a:t>Phytotron</a:t>
            </a:r>
            <a:r>
              <a:rPr lang="en-US" sz="1400" dirty="0" smtClean="0">
                <a:latin typeface="Verdana" panose="020B0604030504040204" pitchFamily="34" charset="0"/>
                <a:ea typeface="Verdana" panose="020B0604030504040204" pitchFamily="34" charset="0"/>
                <a:cs typeface="Verdana" panose="020B0604030504040204" pitchFamily="34" charset="0"/>
              </a:rPr>
              <a:t> self performance </a:t>
            </a:r>
            <a:r>
              <a:rPr lang="en-US" sz="1400" dirty="0" err="1" smtClean="0">
                <a:latin typeface="Verdana" panose="020B0604030504040204" pitchFamily="34" charset="0"/>
                <a:ea typeface="Verdana" panose="020B0604030504040204" pitchFamily="34" charset="0"/>
                <a:cs typeface="Verdana" panose="020B0604030504040204" pitchFamily="34" charset="0"/>
              </a:rPr>
              <a:t>enegy</a:t>
            </a:r>
            <a:r>
              <a:rPr lang="en-US" sz="1400" dirty="0" smtClean="0">
                <a:latin typeface="Verdana" panose="020B0604030504040204" pitchFamily="34" charset="0"/>
                <a:ea typeface="Verdana" panose="020B0604030504040204" pitchFamily="34" charset="0"/>
                <a:cs typeface="Verdana" panose="020B0604030504040204" pitchFamily="34" charset="0"/>
              </a:rPr>
              <a:t> conservation measures contract.</a:t>
            </a: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Utility cost per student down 3.3% to $951</a:t>
            </a:r>
          </a:p>
          <a:p>
            <a:pPr marL="628650" lvl="1"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Saved $288,000</a:t>
            </a:r>
            <a:r>
              <a:rPr lang="en-US" sz="1400" baseline="0" dirty="0" smtClean="0">
                <a:latin typeface="Verdana" panose="020B0604030504040204" pitchFamily="34" charset="0"/>
                <a:ea typeface="Verdana" panose="020B0604030504040204" pitchFamily="34" charset="0"/>
                <a:cs typeface="Verdana" panose="020B0604030504040204" pitchFamily="34" charset="0"/>
              </a:rPr>
              <a:t> in utility costs via winter break energy setbacks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628650" lvl="1"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lvl="0" indent="0">
              <a:buFont typeface="Arial" panose="020B0604020202020204" pitchFamily="34" charset="0"/>
              <a:buNone/>
            </a:pPr>
            <a:r>
              <a:rPr lang="en-US" sz="1400" b="1" dirty="0" smtClean="0">
                <a:latin typeface="Verdana" panose="020B0604030504040204" pitchFamily="34" charset="0"/>
                <a:ea typeface="Verdana" panose="020B0604030504040204" pitchFamily="34" charset="0"/>
                <a:cs typeface="Verdana" panose="020B0604030504040204" pitchFamily="34" charset="0"/>
              </a:rPr>
              <a:t>Challenges</a:t>
            </a:r>
          </a:p>
          <a:p>
            <a:pPr marL="171450" lvl="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When</a:t>
            </a:r>
            <a:r>
              <a:rPr lang="en-US" sz="1400" baseline="0" dirty="0" smtClean="0">
                <a:latin typeface="Verdana" panose="020B0604030504040204" pitchFamily="34" charset="0"/>
                <a:ea typeface="Verdana" panose="020B0604030504040204" pitchFamily="34" charset="0"/>
                <a:cs typeface="Verdana" panose="020B0604030504040204" pitchFamily="34" charset="0"/>
              </a:rPr>
              <a:t> make such dramatic improvements, increasingly hard to make dramatic improvements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31</a:t>
            </a:fld>
            <a:endParaRPr lang="en-US"/>
          </a:p>
        </p:txBody>
      </p:sp>
    </p:spTree>
    <p:extLst>
      <p:ext uri="{BB962C8B-B14F-4D97-AF65-F5344CB8AC3E}">
        <p14:creationId xmlns:p14="http://schemas.microsoft.com/office/powerpoint/2010/main" val="546299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Photo of </a:t>
            </a:r>
            <a:r>
              <a:rPr lang="en-US" sz="1400" baseline="0" dirty="0" err="1" smtClean="0">
                <a:latin typeface="Verdana" panose="020B0604030504040204" pitchFamily="34" charset="0"/>
                <a:ea typeface="Verdana" panose="020B0604030504040204" pitchFamily="34" charset="0"/>
                <a:cs typeface="Verdana" panose="020B0604030504040204" pitchFamily="34" charset="0"/>
              </a:rPr>
              <a:t>bookbot</a:t>
            </a:r>
            <a:r>
              <a:rPr lang="en-US" sz="1400" baseline="0" dirty="0" smtClean="0">
                <a:latin typeface="Verdana" panose="020B0604030504040204" pitchFamily="34" charset="0"/>
                <a:ea typeface="Verdana" panose="020B0604030504040204" pitchFamily="34" charset="0"/>
                <a:cs typeface="Verdana" panose="020B0604030504040204" pitchFamily="34" charset="0"/>
              </a:rPr>
              <a:t> – Illustrates that we have to think drastically differently about how we’ve always done things.</a:t>
            </a:r>
          </a:p>
          <a:p>
            <a:pPr marL="0" indent="0">
              <a:buFont typeface="Arial" panose="020B0604020202020204" pitchFamily="34" charse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32</a:t>
            </a:fld>
            <a:endParaRPr lang="en-US"/>
          </a:p>
        </p:txBody>
      </p:sp>
    </p:spTree>
    <p:extLst>
      <p:ext uri="{BB962C8B-B14F-4D97-AF65-F5344CB8AC3E}">
        <p14:creationId xmlns:p14="http://schemas.microsoft.com/office/powerpoint/2010/main" val="880959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latin typeface="Verdana" panose="020B0604030504040204" pitchFamily="34" charset="0"/>
                <a:ea typeface="Verdana" panose="020B0604030504040204" pitchFamily="34" charset="0"/>
                <a:cs typeface="Verdana" panose="020B0604030504040204" pitchFamily="34" charset="0"/>
              </a:rPr>
              <a:t>Constantly</a:t>
            </a:r>
            <a:r>
              <a:rPr lang="en-US" sz="1400" baseline="0" dirty="0" smtClean="0">
                <a:latin typeface="Verdana" panose="020B0604030504040204" pitchFamily="34" charset="0"/>
                <a:ea typeface="Verdana" panose="020B0604030504040204" pitchFamily="34" charset="0"/>
                <a:cs typeface="Verdana" panose="020B0604030504040204" pitchFamily="34" charset="0"/>
              </a:rPr>
              <a:t> overlay what we’re doing with the expectations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33</a:t>
            </a:fld>
            <a:endParaRPr lang="en-US"/>
          </a:p>
        </p:txBody>
      </p:sp>
    </p:spTree>
    <p:extLst>
      <p:ext uri="{BB962C8B-B14F-4D97-AF65-F5344CB8AC3E}">
        <p14:creationId xmlns:p14="http://schemas.microsoft.com/office/powerpoint/2010/main" val="880959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651375"/>
          </a:xfrm>
        </p:spPr>
        <p:txBody>
          <a:bodyPr/>
          <a:lstStyle/>
          <a:p>
            <a:r>
              <a:rPr lang="en-US" sz="1400" b="1" i="1" dirty="0" smtClean="0">
                <a:latin typeface="Verdana" panose="020B0604030504040204" pitchFamily="34" charset="0"/>
                <a:ea typeface="Verdana" panose="020B0604030504040204" pitchFamily="34" charset="0"/>
                <a:cs typeface="Verdana" panose="020B0604030504040204" pitchFamily="34" charset="0"/>
              </a:rPr>
              <a:t>[Chancellor picks up with this slide.]</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Strategic Resource Management </a:t>
            </a:r>
            <a:r>
              <a:rPr lang="en-US" sz="1400" dirty="0" smtClean="0">
                <a:latin typeface="Verdana" panose="020B0604030504040204" pitchFamily="34" charset="0"/>
                <a:ea typeface="Verdana" panose="020B0604030504040204" pitchFamily="34" charset="0"/>
                <a:cs typeface="Verdana" panose="020B0604030504040204" pitchFamily="34" charset="0"/>
              </a:rPr>
              <a:t>Initiative one of ways we’re thinking</a:t>
            </a:r>
            <a:r>
              <a:rPr lang="en-US" sz="1400" baseline="0" dirty="0" smtClean="0">
                <a:latin typeface="Verdana" panose="020B0604030504040204" pitchFamily="34" charset="0"/>
                <a:ea typeface="Verdana" panose="020B0604030504040204" pitchFamily="34" charset="0"/>
                <a:cs typeface="Verdana" panose="020B0604030504040204" pitchFamily="34" charset="0"/>
              </a:rPr>
              <a:t> differently.</a:t>
            </a:r>
          </a:p>
          <a:p>
            <a:r>
              <a:rPr lang="en-US" sz="1400" baseline="0" dirty="0" smtClean="0">
                <a:latin typeface="Verdana" panose="020B0604030504040204" pitchFamily="34" charset="0"/>
                <a:ea typeface="Verdana" panose="020B0604030504040204" pitchFamily="34" charset="0"/>
                <a:cs typeface="Verdana" panose="020B0604030504040204" pitchFamily="34" charset="0"/>
              </a:rPr>
              <a:t>Building to achieve new heights (photo tie-in)</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Campus submitted nearly 200 ideas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Working group vetted and made first set of recommendations</a:t>
            </a:r>
          </a:p>
          <a:p>
            <a:pPr marL="628650" lvl="1" indent="-171450">
              <a:buFont typeface="Arial" panose="020B0604020202020204" pitchFamily="34" charset="0"/>
              <a:buChar char="•"/>
            </a:pPr>
            <a:r>
              <a:rPr 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Common Allocation Method for Enrollment-related Academic Funds</a:t>
            </a:r>
          </a:p>
          <a:p>
            <a:pPr marL="628650" lvl="1" indent="-171450">
              <a:buFont typeface="Arial" panose="020B0604020202020204" pitchFamily="34" charset="0"/>
              <a:buChar char="•"/>
            </a:pPr>
            <a:r>
              <a:rPr 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Doctoral Enrollment Growth</a:t>
            </a:r>
          </a:p>
          <a:p>
            <a:pPr marL="628650" lvl="1" indent="-171450">
              <a:buFont typeface="Arial" panose="020B0604020202020204" pitchFamily="34" charset="0"/>
              <a:buChar char="•"/>
            </a:pPr>
            <a:r>
              <a:rPr lang="en-US" sz="1400" baseline="0" dirty="0" smtClean="0">
                <a:solidFill>
                  <a:prstClr val="black"/>
                </a:solidFill>
                <a:latin typeface="Verdana" panose="020B0604030504040204" pitchFamily="34" charset="0"/>
                <a:ea typeface="Verdana" panose="020B0604030504040204" pitchFamily="34" charset="0"/>
                <a:cs typeface="Verdana" panose="020B0604030504040204" pitchFamily="34" charset="0"/>
              </a:rPr>
              <a:t>Internal Transfers</a:t>
            </a:r>
          </a:p>
          <a:p>
            <a:pPr marL="628650" lvl="1" indent="-171450">
              <a:buFont typeface="Arial" panose="020B0604020202020204" pitchFamily="34" charset="0"/>
              <a:buChar char="•"/>
            </a:pPr>
            <a:r>
              <a:rPr 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Differential/Premium Tuition and Fees</a:t>
            </a:r>
          </a:p>
          <a:p>
            <a:pPr marL="171450" lvl="0" indent="-171450">
              <a:buFont typeface="Arial" panose="020B0604020202020204" pitchFamily="34" charset="0"/>
              <a:buChar char="•"/>
            </a:pPr>
            <a:r>
              <a:rPr lang="en-US" sz="1400" baseline="0" dirty="0" smtClean="0">
                <a:solidFill>
                  <a:prstClr val="black"/>
                </a:solidFill>
                <a:latin typeface="Verdana" panose="020B0604030504040204" pitchFamily="34" charset="0"/>
                <a:ea typeface="Verdana" panose="020B0604030504040204" pitchFamily="34" charset="0"/>
                <a:cs typeface="Verdana" panose="020B0604030504040204" pitchFamily="34" charset="0"/>
              </a:rPr>
              <a:t>Many of these are building blocks to better management of resources</a:t>
            </a: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Chancellor accepted first set and communicated to campus May 28, 2014</a:t>
            </a:r>
          </a:p>
          <a:p>
            <a:pPr marL="171450" indent="-171450">
              <a:buFont typeface="Arial" panose="020B0604020202020204" pitchFamily="34" charset="0"/>
              <a:buChar cha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Will receive second set of recommendations later this month, will review </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Look to hear more about this second set in August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34</a:t>
            </a:fld>
            <a:endParaRPr lang="en-US"/>
          </a:p>
        </p:txBody>
      </p:sp>
    </p:spTree>
    <p:extLst>
      <p:ext uri="{BB962C8B-B14F-4D97-AF65-F5344CB8AC3E}">
        <p14:creationId xmlns:p14="http://schemas.microsoft.com/office/powerpoint/2010/main" val="880959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Recurring Efficiency Themes </a:t>
            </a:r>
            <a:r>
              <a:rPr lang="en-US" sz="1400" dirty="0" smtClean="0">
                <a:latin typeface="Verdana" panose="020B0604030504040204" pitchFamily="34" charset="0"/>
                <a:ea typeface="Verdana" panose="020B0604030504040204" pitchFamily="34" charset="0"/>
                <a:cs typeface="Verdana" panose="020B0604030504040204" pitchFamily="34" charset="0"/>
              </a:rPr>
              <a:t>have</a:t>
            </a:r>
            <a:r>
              <a:rPr lang="en-US" sz="1400" baseline="0" dirty="0" smtClean="0">
                <a:latin typeface="Verdana" panose="020B0604030504040204" pitchFamily="34" charset="0"/>
                <a:ea typeface="Verdana" panose="020B0604030504040204" pitchFamily="34" charset="0"/>
                <a:cs typeface="Verdana" panose="020B0604030504040204" pitchFamily="34" charset="0"/>
              </a:rPr>
              <a:t> typically included:</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Purchasing Efficiencies</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Eliminate Redundancies/Shared Services</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Consolidate IT infrastructure</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Implement Enterprise Systems (ERP)</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Focus on Energy Reduction</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Improve Space Management</a:t>
            </a: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 Apply Metrics to Most Everything</a:t>
            </a:r>
          </a:p>
          <a:p>
            <a:pPr>
              <a:buFont typeface="Arial"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NC</a:t>
            </a:r>
            <a:r>
              <a:rPr lang="en-US" sz="1400" baseline="0" dirty="0" smtClean="0">
                <a:latin typeface="Verdana" panose="020B0604030504040204" pitchFamily="34" charset="0"/>
                <a:ea typeface="Verdana" panose="020B0604030504040204" pitchFamily="34" charset="0"/>
                <a:cs typeface="Verdana" panose="020B0604030504040204" pitchFamily="34" charset="0"/>
              </a:rPr>
              <a:t> State has gone beyond that in many ways.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35</a:t>
            </a:fld>
            <a:endParaRPr lang="en-US"/>
          </a:p>
        </p:txBody>
      </p:sp>
    </p:spTree>
    <p:extLst>
      <p:ext uri="{BB962C8B-B14F-4D97-AF65-F5344CB8AC3E}">
        <p14:creationId xmlns:p14="http://schemas.microsoft.com/office/powerpoint/2010/main" val="2359290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Biggest</a:t>
            </a:r>
            <a:r>
              <a:rPr lang="en-US" sz="1400" baseline="0" dirty="0" smtClean="0">
                <a:latin typeface="Verdana" panose="020B0604030504040204" pitchFamily="34" charset="0"/>
                <a:ea typeface="Verdana" panose="020B0604030504040204" pitchFamily="34" charset="0"/>
                <a:cs typeface="Verdana" panose="020B0604030504040204" pitchFamily="34" charset="0"/>
              </a:rPr>
              <a:t> opportunity is to communicate and promote successes.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36</a:t>
            </a:fld>
            <a:endParaRPr lang="en-US"/>
          </a:p>
        </p:txBody>
      </p:sp>
    </p:spTree>
    <p:extLst>
      <p:ext uri="{BB962C8B-B14F-4D97-AF65-F5344CB8AC3E}">
        <p14:creationId xmlns:p14="http://schemas.microsoft.com/office/powerpoint/2010/main" val="2359290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Improvement is continuous</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process</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Cyclical nature of constant improvement</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Evaluate opportunities</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Measure progress</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Improve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37</a:t>
            </a:fld>
            <a:endParaRPr lang="en-US"/>
          </a:p>
        </p:txBody>
      </p:sp>
    </p:spTree>
    <p:extLst>
      <p:ext uri="{BB962C8B-B14F-4D97-AF65-F5344CB8AC3E}">
        <p14:creationId xmlns:p14="http://schemas.microsoft.com/office/powerpoint/2010/main" val="2359290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5C83D-D306-4684-B69C-ED9FC781F495}" type="slidenum">
              <a:rPr lang="en-US" smtClean="0"/>
              <a:pPr/>
              <a:t>38</a:t>
            </a:fld>
            <a:endParaRPr lang="en-US"/>
          </a:p>
        </p:txBody>
      </p:sp>
    </p:spTree>
    <p:extLst>
      <p:ext uri="{BB962C8B-B14F-4D97-AF65-F5344CB8AC3E}">
        <p14:creationId xmlns:p14="http://schemas.microsoft.com/office/powerpoint/2010/main" val="292110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Verdana" panose="020B0604030504040204" pitchFamily="34" charset="0"/>
                <a:ea typeface="Verdana" panose="020B0604030504040204" pitchFamily="34" charset="0"/>
                <a:cs typeface="Verdana" panose="020B0604030504040204" pitchFamily="34" charset="0"/>
              </a:rPr>
              <a:t>Defining </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excellence</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Expectations – of others and ourselves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Actions – excellence is determined by our actions, are we meeting expectations?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Opportunities – what ideals do we have? </a:t>
            </a:r>
          </a:p>
          <a:p>
            <a:pPr marL="0" indent="0">
              <a:buFont typeface="Arial" panose="020B0604020202020204" pitchFamily="34" charset="0"/>
              <a:buNone/>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400" baseline="0" dirty="0" smtClean="0">
                <a:latin typeface="Verdana" panose="020B0604030504040204" pitchFamily="34" charset="0"/>
                <a:ea typeface="Verdana" panose="020B0604030504040204" pitchFamily="34" charset="0"/>
                <a:cs typeface="Verdana" panose="020B0604030504040204" pitchFamily="34" charset="0"/>
              </a:rPr>
              <a:t>Challenge is speed with which we act on these – pressures from external forces, reporting requirements. Hard to achieve existing reporting requirements with new ones speeding towards us and be able to focus on setting aspirational goals and actions to  a</a:t>
            </a:r>
            <a:r>
              <a:rPr lang="en-US" sz="1400" dirty="0" smtClean="0">
                <a:latin typeface="Verdana" panose="020B0604030504040204" pitchFamily="34" charset="0"/>
                <a:ea typeface="Verdana" panose="020B0604030504040204" pitchFamily="34" charset="0"/>
                <a:cs typeface="Verdana" panose="020B0604030504040204" pitchFamily="34" charset="0"/>
              </a:rPr>
              <a:t>chieve. </a:t>
            </a:r>
          </a:p>
          <a:p>
            <a:pPr marL="0" indent="0">
              <a:buFont typeface="Arial" panose="020B0604020202020204" pitchFamily="34" charset="0"/>
              <a:buNone/>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400" dirty="0" smtClean="0">
                <a:latin typeface="Verdana" panose="020B0604030504040204" pitchFamily="34" charset="0"/>
                <a:ea typeface="Verdana" panose="020B0604030504040204" pitchFamily="34" charset="0"/>
                <a:cs typeface="Verdana" panose="020B0604030504040204" pitchFamily="34" charset="0"/>
              </a:rPr>
              <a:t>Reducing administrative cost and</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redirecting to</a:t>
            </a:r>
            <a:r>
              <a:rPr lang="en-US" sz="1400" baseline="0" dirty="0" smtClean="0">
                <a:latin typeface="Verdana" panose="020B0604030504040204" pitchFamily="34" charset="0"/>
                <a:ea typeface="Verdana" panose="020B0604030504040204" pitchFamily="34" charset="0"/>
                <a:cs typeface="Verdana" panose="020B0604030504040204" pitchFamily="34" charset="0"/>
              </a:rPr>
              <a:t> core objectives but not sure where that fits.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4</a:t>
            </a:fld>
            <a:endParaRPr lang="en-US"/>
          </a:p>
        </p:txBody>
      </p:sp>
    </p:spTree>
    <p:extLst>
      <p:ext uri="{BB962C8B-B14F-4D97-AF65-F5344CB8AC3E}">
        <p14:creationId xmlns:p14="http://schemas.microsoft.com/office/powerpoint/2010/main" val="73550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What</a:t>
            </a:r>
            <a:r>
              <a:rPr lang="en-US" sz="1400" baseline="0" dirty="0" smtClean="0">
                <a:latin typeface="Verdana" panose="020B0604030504040204" pitchFamily="34" charset="0"/>
                <a:ea typeface="Verdana" panose="020B0604030504040204" pitchFamily="34" charset="0"/>
                <a:cs typeface="Verdana" panose="020B0604030504040204" pitchFamily="34" charset="0"/>
              </a:rPr>
              <a:t> do I want to accomplish in the next 40 minutes: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a:pPr>
            <a:r>
              <a:rPr lang="en-US" sz="1400" baseline="0" dirty="0" smtClean="0">
                <a:latin typeface="Verdana" panose="020B0604030504040204" pitchFamily="34" charset="0"/>
                <a:ea typeface="Verdana" panose="020B0604030504040204" pitchFamily="34" charset="0"/>
                <a:cs typeface="Verdana" panose="020B0604030504040204" pitchFamily="34" charset="0"/>
              </a:rPr>
              <a:t>Increase your perspective of the external EXPECTATIONS related to the efficiency at NC State and other UNC campuses.</a:t>
            </a:r>
          </a:p>
          <a:p>
            <a:pPr marL="228600" indent="-228600">
              <a:buAutoNum type="arabicPeriod"/>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a:pPr>
            <a:r>
              <a:rPr lang="en-US" sz="1400" baseline="0" dirty="0" smtClean="0">
                <a:latin typeface="Verdana" panose="020B0604030504040204" pitchFamily="34" charset="0"/>
                <a:ea typeface="Verdana" panose="020B0604030504040204" pitchFamily="34" charset="0"/>
                <a:cs typeface="Verdana" panose="020B0604030504040204" pitchFamily="34" charset="0"/>
              </a:rPr>
              <a:t>Acknowledge the PROGRESS we have made at NC State, which has been substantial.</a:t>
            </a:r>
          </a:p>
          <a:p>
            <a:pPr marL="228600" indent="-228600">
              <a:buAutoNum type="arabicPeriod"/>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buAutoNum type="arabicPeriod"/>
            </a:pPr>
            <a:r>
              <a:rPr lang="en-US" sz="1400" baseline="0" dirty="0" smtClean="0">
                <a:latin typeface="Verdana" panose="020B0604030504040204" pitchFamily="34" charset="0"/>
                <a:ea typeface="Verdana" panose="020B0604030504040204" pitchFamily="34" charset="0"/>
                <a:cs typeface="Verdana" panose="020B0604030504040204" pitchFamily="34" charset="0"/>
              </a:rPr>
              <a:t>Outline some of the GOALS yet to be achieved.</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5</a:t>
            </a:fld>
            <a:endParaRPr lang="en-US"/>
          </a:p>
        </p:txBody>
      </p:sp>
    </p:spTree>
    <p:extLst>
      <p:ext uri="{BB962C8B-B14F-4D97-AF65-F5344CB8AC3E}">
        <p14:creationId xmlns:p14="http://schemas.microsoft.com/office/powerpoint/2010/main" val="62115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External oversight /</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influences on NC State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aseline="0" dirty="0" smtClean="0">
                <a:latin typeface="Verdana" panose="020B0604030504040204" pitchFamily="34" charset="0"/>
                <a:ea typeface="Verdana" panose="020B0604030504040204" pitchFamily="34" charset="0"/>
                <a:cs typeface="Verdana" panose="020B0604030504040204" pitchFamily="34" charset="0"/>
              </a:rPr>
              <a:t>All setting Expectations, either by rule or influence</a:t>
            </a:r>
            <a:br>
              <a:rPr lang="en-US" sz="1400" baseline="0" dirty="0" smtClean="0">
                <a:latin typeface="Verdana" panose="020B0604030504040204" pitchFamily="34" charset="0"/>
                <a:ea typeface="Verdana" panose="020B0604030504040204" pitchFamily="34" charset="0"/>
                <a:cs typeface="Verdana" panose="020B0604030504040204" pitchFamily="34" charset="0"/>
              </a:rPr>
            </a:br>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i="1" dirty="0" smtClean="0">
                <a:latin typeface="Verdana" panose="020B0604030504040204" pitchFamily="34" charset="0"/>
                <a:ea typeface="Verdana" panose="020B0604030504040204" pitchFamily="34" charset="0"/>
                <a:cs typeface="Verdana" panose="020B0604030504040204" pitchFamily="34" charset="0"/>
              </a:rPr>
              <a:t>(One click)</a:t>
            </a:r>
          </a:p>
          <a:p>
            <a:endParaRPr lang="en-US" sz="1400" b="1" i="1"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At the </a:t>
            </a:r>
            <a:r>
              <a:rPr lang="en-US" sz="1400" b="1" dirty="0" smtClean="0">
                <a:latin typeface="Verdana" panose="020B0604030504040204" pitchFamily="34" charset="0"/>
                <a:ea typeface="Verdana" panose="020B0604030504040204" pitchFamily="34" charset="0"/>
                <a:cs typeface="Verdana" panose="020B0604030504040204" pitchFamily="34" charset="0"/>
              </a:rPr>
              <a:t>Federal</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b="1" dirty="0" smtClean="0">
                <a:latin typeface="Verdana" panose="020B0604030504040204" pitchFamily="34" charset="0"/>
                <a:ea typeface="Verdana" panose="020B0604030504040204" pitchFamily="34" charset="0"/>
                <a:cs typeface="Verdana" panose="020B0604030504040204" pitchFamily="34" charset="0"/>
              </a:rPr>
              <a:t>level</a:t>
            </a:r>
            <a:r>
              <a:rPr lang="en-US" sz="1400"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Higher Education Act</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Clery Act – heighted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reporting level</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NIST</a:t>
            </a:r>
            <a:r>
              <a:rPr lang="en-US" sz="1400" baseline="0" dirty="0" smtClean="0">
                <a:latin typeface="Verdana" panose="020B0604030504040204" pitchFamily="34" charset="0"/>
                <a:ea typeface="Verdana" panose="020B0604030504040204" pitchFamily="34" charset="0"/>
                <a:cs typeface="Verdana" panose="020B0604030504040204" pitchFamily="34" charset="0"/>
              </a:rPr>
              <a:t> (National Institute of Standards and Technology) – Security, cybersecurity framework</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Affordable</a:t>
            </a:r>
            <a:r>
              <a:rPr lang="en-US" sz="1400" baseline="0" dirty="0" smtClean="0">
                <a:latin typeface="Verdana" panose="020B0604030504040204" pitchFamily="34" charset="0"/>
                <a:ea typeface="Verdana" panose="020B0604030504040204" pitchFamily="34" charset="0"/>
                <a:cs typeface="Verdana" panose="020B0604030504040204" pitchFamily="34" charset="0"/>
              </a:rPr>
              <a:t> Care Act</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Federal contractors minimum wage</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PCI credit card compliance </a:t>
            </a:r>
          </a:p>
        </p:txBody>
      </p:sp>
      <p:sp>
        <p:nvSpPr>
          <p:cNvPr id="4" name="Slide Number Placeholder 3"/>
          <p:cNvSpPr>
            <a:spLocks noGrp="1"/>
          </p:cNvSpPr>
          <p:nvPr>
            <p:ph type="sldNum" sz="quarter" idx="10"/>
          </p:nvPr>
        </p:nvSpPr>
        <p:spPr/>
        <p:txBody>
          <a:bodyPr/>
          <a:lstStyle/>
          <a:p>
            <a:fld id="{4065C83D-D306-4684-B69C-ED9FC781F495}" type="slidenum">
              <a:rPr lang="en-US" smtClean="0"/>
              <a:pPr/>
              <a:t>6</a:t>
            </a:fld>
            <a:endParaRPr lang="en-US" dirty="0"/>
          </a:p>
        </p:txBody>
      </p:sp>
    </p:spTree>
    <p:extLst>
      <p:ext uri="{BB962C8B-B14F-4D97-AF65-F5344CB8AC3E}">
        <p14:creationId xmlns:p14="http://schemas.microsoft.com/office/powerpoint/2010/main" val="14769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803775"/>
          </a:xfrm>
        </p:spPr>
        <p:txBody>
          <a:bodyPr/>
          <a:lstStyle/>
          <a:p>
            <a:r>
              <a:rPr lang="en-US" sz="1400" baseline="0" dirty="0" smtClean="0">
                <a:latin typeface="Verdana" panose="020B0604030504040204" pitchFamily="34" charset="0"/>
                <a:ea typeface="Verdana" panose="020B0604030504040204" pitchFamily="34" charset="0"/>
                <a:cs typeface="Verdana" panose="020B0604030504040204" pitchFamily="34" charset="0"/>
              </a:rPr>
              <a:t>At the </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State level</a:t>
            </a:r>
            <a:r>
              <a:rPr lang="en-US" sz="1400" baseline="0" dirty="0" smtClean="0">
                <a:latin typeface="Verdana" panose="020B0604030504040204" pitchFamily="34" charset="0"/>
                <a:ea typeface="Verdana" panose="020B0604030504040204" pitchFamily="34" charset="0"/>
                <a:cs typeface="Verdana" panose="020B0604030504040204" pitchFamily="34" charset="0"/>
              </a:rPr>
              <a:t> we see an ever increasing evaluation of campus activities</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More </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Legislative/State Agency Oversight</a:t>
            </a:r>
          </a:p>
          <a:p>
            <a:pPr marL="285750" indent="-285750">
              <a:buFont typeface="Arial" panose="020B0604020202020204" pitchFamily="34" charset="0"/>
              <a:buChar cha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Reporting requirements OSBM, DENR, DOI, DOA</a:t>
            </a:r>
          </a:p>
          <a:p>
            <a:pPr marL="285750" indent="-285750">
              <a:buFont typeface="Arial" panose="020B0604020202020204" pitchFamily="34" charset="0"/>
              <a:buChar cha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Special</a:t>
            </a:r>
            <a:r>
              <a:rPr lang="en-US" sz="1400" baseline="0" dirty="0" smtClean="0">
                <a:latin typeface="Verdana" panose="020B0604030504040204" pitchFamily="34" charset="0"/>
                <a:ea typeface="Verdana" panose="020B0604030504040204" pitchFamily="34" charset="0"/>
                <a:cs typeface="Verdana" panose="020B0604030504040204" pitchFamily="34" charset="0"/>
              </a:rPr>
              <a:t> Reviews by the</a:t>
            </a:r>
            <a:r>
              <a:rPr lang="en-US" sz="1400" dirty="0" smtClean="0">
                <a:latin typeface="Verdana" panose="020B0604030504040204" pitchFamily="34" charset="0"/>
                <a:ea typeface="Verdana" panose="020B0604030504040204" pitchFamily="34" charset="0"/>
                <a:cs typeface="Verdana" panose="020B0604030504040204" pitchFamily="34" charset="0"/>
              </a:rPr>
              <a:t> Program Evaluation Division report on efficiency and effectiveness</a:t>
            </a:r>
          </a:p>
          <a:p>
            <a:pPr marL="285750" indent="-28575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NC GEAR,</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baseline="0" dirty="0" err="1" smtClean="0">
                <a:latin typeface="Verdana" panose="020B0604030504040204" pitchFamily="34" charset="0"/>
                <a:ea typeface="Verdana" panose="020B0604030504040204" pitchFamily="34" charset="0"/>
                <a:cs typeface="Verdana" panose="020B0604030504040204" pitchFamily="34" charset="0"/>
              </a:rPr>
              <a:t>McCrory’s</a:t>
            </a:r>
            <a:r>
              <a:rPr lang="en-US" sz="1400" baseline="0" dirty="0" smtClean="0">
                <a:latin typeface="Verdana" panose="020B0604030504040204" pitchFamily="34" charset="0"/>
                <a:ea typeface="Verdana" panose="020B0604030504040204" pitchFamily="34" charset="0"/>
                <a:cs typeface="Verdana" panose="020B0604030504040204" pitchFamily="34" charset="0"/>
              </a:rPr>
              <a:t> Government Efficiency and Reform Initiative</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r>
              <a:rPr lang="en-US" sz="1400" b="1" i="1" baseline="0" dirty="0" smtClean="0">
                <a:latin typeface="Verdana" panose="020B0604030504040204" pitchFamily="34" charset="0"/>
                <a:ea typeface="Verdana" panose="020B0604030504040204" pitchFamily="34" charset="0"/>
                <a:cs typeface="Verdana" panose="020B0604030504040204" pitchFamily="34" charset="0"/>
              </a:rPr>
              <a:t>(Click to Highlight)</a:t>
            </a:r>
          </a:p>
          <a:p>
            <a:r>
              <a:rPr lang="en-US" sz="1400" b="1" baseline="0" dirty="0" smtClean="0">
                <a:latin typeface="Verdana" panose="020B0604030504040204" pitchFamily="34" charset="0"/>
                <a:ea typeface="Verdana" panose="020B0604030504040204" pitchFamily="34" charset="0"/>
                <a:cs typeface="Verdana" panose="020B0604030504040204" pitchFamily="34" charset="0"/>
              </a:rPr>
              <a:t>Legislative/State Agency Oversight</a:t>
            </a:r>
          </a:p>
          <a:p>
            <a:pPr marL="171450" indent="-171450">
              <a:buFont typeface="Arial" panose="020B0604020202020204" pitchFamily="34" charset="0"/>
              <a:buChar char="•"/>
            </a:pPr>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Expanded F&amp;A Reporting last year</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Legislative requirement to report all trust fund balances to State Budget Director</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Not just requirement to report but detail of reporting</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(Add More Examples)</a:t>
            </a:r>
          </a:p>
        </p:txBody>
      </p:sp>
      <p:sp>
        <p:nvSpPr>
          <p:cNvPr id="4" name="Slide Number Placeholder 3"/>
          <p:cNvSpPr>
            <a:spLocks noGrp="1"/>
          </p:cNvSpPr>
          <p:nvPr>
            <p:ph type="sldNum" sz="quarter" idx="10"/>
          </p:nvPr>
        </p:nvSpPr>
        <p:spPr/>
        <p:txBody>
          <a:bodyPr/>
          <a:lstStyle/>
          <a:p>
            <a:fld id="{4065C83D-D306-4684-B69C-ED9FC781F495}" type="slidenum">
              <a:rPr lang="en-US" smtClean="0"/>
              <a:pPr/>
              <a:t>7</a:t>
            </a:fld>
            <a:endParaRPr lang="en-US"/>
          </a:p>
        </p:txBody>
      </p:sp>
    </p:spTree>
    <p:extLst>
      <p:ext uri="{BB962C8B-B14F-4D97-AF65-F5344CB8AC3E}">
        <p14:creationId xmlns:p14="http://schemas.microsoft.com/office/powerpoint/2010/main" val="73550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What is the PED?</a:t>
            </a:r>
          </a:p>
          <a:p>
            <a:pPr marL="457200"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Non-partisan staff unit created by General Assembly in 2007</a:t>
            </a:r>
          </a:p>
          <a:p>
            <a:pPr marL="457200"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Evaluate whether public services are delivered in effective, efficient manner in accordance with law</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2013 Legislature charged PED to examine UNC System’s efforts to streamline, improve, and reduce costs of campus operations</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PED examined</a:t>
            </a:r>
            <a:br>
              <a:rPr lang="en-US" sz="1400" b="1" dirty="0" smtClean="0">
                <a:latin typeface="Verdana" panose="020B0604030504040204" pitchFamily="34" charset="0"/>
                <a:ea typeface="Verdana" panose="020B0604030504040204" pitchFamily="34" charset="0"/>
                <a:cs typeface="Verdana" panose="020B0604030504040204" pitchFamily="34" charset="0"/>
              </a:rPr>
            </a:b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Status of operational efficiency efforts</a:t>
            </a:r>
          </a:p>
          <a:p>
            <a:pPr marL="914400" lvl="1"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How size and scope of institutional operations and administration changed over time </a:t>
            </a:r>
          </a:p>
          <a:p>
            <a:pPr marL="914400" lvl="1"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How UNC system ensures progress toward improved operational efficiency</a:t>
            </a:r>
          </a:p>
          <a:p>
            <a:pPr marL="914400" lvl="1" indent="-45720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Best practices in improving operational efficiency at public universities</a:t>
            </a:r>
          </a:p>
          <a:p>
            <a:pPr marL="457200" indent="-457200">
              <a:buFont typeface="Arial" panose="020B0604020202020204" pitchFamily="34" charset="0"/>
              <a:buChar cha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PED</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staff</a:t>
            </a: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Collected data</a:t>
            </a:r>
            <a:r>
              <a:rPr lang="en-US" sz="1400" baseline="0" dirty="0" smtClean="0">
                <a:latin typeface="Verdana" panose="020B0604030504040204" pitchFamily="34" charset="0"/>
                <a:ea typeface="Verdana" panose="020B0604030504040204" pitchFamily="34" charset="0"/>
                <a:cs typeface="Verdana" panose="020B0604030504040204" pitchFamily="34" charset="0"/>
              </a:rPr>
              <a:t> and information from </a:t>
            </a:r>
            <a:r>
              <a:rPr lang="en-US" sz="1400" dirty="0" smtClean="0">
                <a:latin typeface="Verdana" panose="020B0604030504040204" pitchFamily="34" charset="0"/>
                <a:ea typeface="Verdana" panose="020B0604030504040204" pitchFamily="34" charset="0"/>
                <a:cs typeface="Verdana" panose="020B0604030504040204" pitchFamily="34" charset="0"/>
              </a:rPr>
              <a:t>UNC System and interviewed key staff. </a:t>
            </a:r>
          </a:p>
          <a:p>
            <a:pPr marL="171450" indent="-1714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Requested</a:t>
            </a:r>
            <a:r>
              <a:rPr lang="en-US" sz="1400" baseline="0" dirty="0" smtClean="0">
                <a:latin typeface="Verdana" panose="020B0604030504040204" pitchFamily="34" charset="0"/>
                <a:ea typeface="Verdana" panose="020B0604030504040204" pitchFamily="34" charset="0"/>
                <a:cs typeface="Verdana" panose="020B0604030504040204" pitchFamily="34" charset="0"/>
              </a:rPr>
              <a:t> reports from all 16 campuses.</a:t>
            </a: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Selected 6 campuses for site visits, including NC State.</a:t>
            </a:r>
          </a:p>
          <a:p>
            <a:pPr marL="628650" lvl="1"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Site visit – interviews with key leadership, campus tour</a:t>
            </a:r>
          </a:p>
        </p:txBody>
      </p:sp>
      <p:sp>
        <p:nvSpPr>
          <p:cNvPr id="4" name="Slide Number Placeholder 3"/>
          <p:cNvSpPr>
            <a:spLocks noGrp="1"/>
          </p:cNvSpPr>
          <p:nvPr>
            <p:ph type="sldNum" sz="quarter" idx="10"/>
          </p:nvPr>
        </p:nvSpPr>
        <p:spPr/>
        <p:txBody>
          <a:bodyPr/>
          <a:lstStyle/>
          <a:p>
            <a:fld id="{4065C83D-D306-4684-B69C-ED9FC781F495}" type="slidenum">
              <a:rPr lang="en-US" smtClean="0"/>
              <a:pPr/>
              <a:t>8</a:t>
            </a:fld>
            <a:endParaRPr lang="en-US"/>
          </a:p>
        </p:txBody>
      </p:sp>
    </p:spTree>
    <p:extLst>
      <p:ext uri="{BB962C8B-B14F-4D97-AF65-F5344CB8AC3E}">
        <p14:creationId xmlns:p14="http://schemas.microsoft.com/office/powerpoint/2010/main" val="416148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2013 Report</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 title says a lot:</a:t>
            </a:r>
          </a:p>
          <a:p>
            <a:r>
              <a:rPr lang="en-US" sz="1400" b="1" u="sng" baseline="0" dirty="0" smtClean="0">
                <a:latin typeface="Verdana" panose="020B0604030504040204" pitchFamily="34" charset="0"/>
                <a:ea typeface="Verdana" panose="020B0604030504040204" pitchFamily="34" charset="0"/>
                <a:cs typeface="Verdana" panose="020B0604030504040204" pitchFamily="34" charset="0"/>
              </a:rPr>
              <a:t>The UNC System Needs a More Comprehensive Approach and Metrics for Operational Efficiency</a:t>
            </a:r>
            <a:r>
              <a:rPr lang="en-US" sz="1400" b="1" baseline="0" dirty="0" smtClean="0">
                <a:latin typeface="Verdana" panose="020B0604030504040204" pitchFamily="34" charset="0"/>
                <a:ea typeface="Verdana" panose="020B0604030504040204" pitchFamily="34" charset="0"/>
                <a:cs typeface="Verdana" panose="020B0604030504040204" pitchFamily="34" charset="0"/>
              </a:rPr>
              <a:t>.</a:t>
            </a:r>
          </a:p>
          <a:p>
            <a:endParaRPr lang="en-US" sz="140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Link to report on ALM data sheet.</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Report’s Key Findings</a:t>
            </a:r>
          </a:p>
          <a:p>
            <a:pPr marL="342900" indent="-342900">
              <a:buFont typeface="+mj-lt"/>
              <a:buAutoNum type="arabicPeriod"/>
            </a:pPr>
            <a:r>
              <a:rPr lang="en-US" sz="1400" dirty="0" smtClean="0">
                <a:latin typeface="Verdana" panose="020B0604030504040204" pitchFamily="34" charset="0"/>
                <a:ea typeface="Verdana" panose="020B0604030504040204" pitchFamily="34" charset="0"/>
                <a:cs typeface="Verdana" panose="020B0604030504040204" pitchFamily="34" charset="0"/>
              </a:rPr>
              <a:t>UNC </a:t>
            </a:r>
            <a:r>
              <a:rPr lang="en-US" sz="1400" b="1" dirty="0" smtClean="0">
                <a:latin typeface="Verdana" panose="020B0604030504040204" pitchFamily="34" charset="0"/>
                <a:ea typeface="Verdana" panose="020B0604030504040204" pitchFamily="34" charset="0"/>
                <a:cs typeface="Verdana" panose="020B0604030504040204" pitchFamily="34" charset="0"/>
              </a:rPr>
              <a:t>lacks comprehensive approach </a:t>
            </a:r>
            <a:r>
              <a:rPr lang="en-US" sz="1400" dirty="0" smtClean="0">
                <a:latin typeface="Verdana" panose="020B0604030504040204" pitchFamily="34" charset="0"/>
                <a:ea typeface="Verdana" panose="020B0604030504040204" pitchFamily="34" charset="0"/>
                <a:cs typeface="Verdana" panose="020B0604030504040204" pitchFamily="34" charset="0"/>
              </a:rPr>
              <a:t>to operational efficiency.</a:t>
            </a:r>
          </a:p>
          <a:p>
            <a:pPr marL="342900" indent="-342900">
              <a:buFont typeface="+mj-lt"/>
              <a:buAutoNum type="arabicPeriod"/>
            </a:pPr>
            <a:r>
              <a:rPr lang="en-US" sz="1400" dirty="0" smtClean="0">
                <a:latin typeface="Verdana" panose="020B0604030504040204" pitchFamily="34" charset="0"/>
                <a:ea typeface="Verdana" panose="020B0604030504040204" pitchFamily="34" charset="0"/>
                <a:cs typeface="Verdana" panose="020B0604030504040204" pitchFamily="34" charset="0"/>
              </a:rPr>
              <a:t>System-wide initiative </a:t>
            </a:r>
            <a:r>
              <a:rPr lang="en-US" sz="1400" b="1" dirty="0" smtClean="0">
                <a:latin typeface="Verdana" panose="020B0604030504040204" pitchFamily="34" charset="0"/>
                <a:ea typeface="Verdana" panose="020B0604030504040204" pitchFamily="34" charset="0"/>
                <a:cs typeface="Verdana" panose="020B0604030504040204" pitchFamily="34" charset="0"/>
              </a:rPr>
              <a:t>does not incorporate campus-level efforts </a:t>
            </a:r>
            <a:r>
              <a:rPr lang="en-US" sz="1400" dirty="0" smtClean="0">
                <a:latin typeface="Verdana" panose="020B0604030504040204" pitchFamily="34" charset="0"/>
                <a:ea typeface="Verdana" panose="020B0604030504040204" pitchFamily="34" charset="0"/>
                <a:cs typeface="Verdana" panose="020B0604030504040204" pitchFamily="34" charset="0"/>
              </a:rPr>
              <a:t>for operational efficiency.</a:t>
            </a:r>
          </a:p>
          <a:p>
            <a:pPr marL="342900" indent="-342900">
              <a:buFont typeface="+mj-lt"/>
              <a:buAutoNum type="arabicPeriod"/>
            </a:pPr>
            <a:r>
              <a:rPr lang="en-US" sz="1400" b="1" dirty="0" smtClean="0">
                <a:latin typeface="Verdana" panose="020B0604030504040204" pitchFamily="34" charset="0"/>
                <a:ea typeface="Verdana" panose="020B0604030504040204" pitchFamily="34" charset="0"/>
                <a:cs typeface="Verdana" panose="020B0604030504040204" pitchFamily="34" charset="0"/>
              </a:rPr>
              <a:t>Improved metrics </a:t>
            </a:r>
            <a:r>
              <a:rPr lang="en-US" sz="1400" dirty="0" smtClean="0">
                <a:latin typeface="Verdana" panose="020B0604030504040204" pitchFamily="34" charset="0"/>
                <a:ea typeface="Verdana" panose="020B0604030504040204" pitchFamily="34" charset="0"/>
                <a:cs typeface="Verdana" panose="020B0604030504040204" pitchFamily="34" charset="0"/>
              </a:rPr>
              <a:t>would allow UNC to better manage and track operational efficiency.</a:t>
            </a:r>
          </a:p>
          <a:p>
            <a:pPr marL="342900" indent="-342900">
              <a:buFont typeface="+mj-lt"/>
              <a:buAutoNum type="arabicPeriod"/>
            </a:pPr>
            <a:r>
              <a:rPr lang="en-US" sz="1400" dirty="0" smtClean="0">
                <a:latin typeface="Verdana" panose="020B0604030504040204" pitchFamily="34" charset="0"/>
                <a:ea typeface="Verdana" panose="020B0604030504040204" pitchFamily="34" charset="0"/>
                <a:cs typeface="Verdana" panose="020B0604030504040204" pitchFamily="34" charset="0"/>
              </a:rPr>
              <a:t>UNC </a:t>
            </a:r>
            <a:r>
              <a:rPr lang="en-US" sz="1400" b="1" dirty="0" smtClean="0">
                <a:latin typeface="Verdana" panose="020B0604030504040204" pitchFamily="34" charset="0"/>
                <a:ea typeface="Verdana" panose="020B0604030504040204" pitchFamily="34" charset="0"/>
                <a:cs typeface="Verdana" panose="020B0604030504040204" pitchFamily="34" charset="0"/>
              </a:rPr>
              <a:t>does not have reliable source of funding </a:t>
            </a:r>
            <a:r>
              <a:rPr lang="en-US" sz="1400" dirty="0" smtClean="0">
                <a:latin typeface="Verdana" panose="020B0604030504040204" pitchFamily="34" charset="0"/>
                <a:ea typeface="Verdana" panose="020B0604030504040204" pitchFamily="34" charset="0"/>
                <a:cs typeface="Verdana" panose="020B0604030504040204" pitchFamily="34" charset="0"/>
              </a:rPr>
              <a:t>for operational efficiency efforts.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Best practices from other public university systems with comprehensive approaches to operational efficiency and demonstrated results.</a:t>
            </a:r>
          </a:p>
          <a:p>
            <a:pPr marL="342900" indent="-342900">
              <a:buFont typeface="+mj-lt"/>
              <a:buAutoNum type="arabicPeriod"/>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65C83D-D306-4684-B69C-ED9FC781F495}" type="slidenum">
              <a:rPr lang="en-US" smtClean="0"/>
              <a:pPr/>
              <a:t>9</a:t>
            </a:fld>
            <a:endParaRPr lang="en-US"/>
          </a:p>
        </p:txBody>
      </p:sp>
    </p:spTree>
    <p:extLst>
      <p:ext uri="{BB962C8B-B14F-4D97-AF65-F5344CB8AC3E}">
        <p14:creationId xmlns:p14="http://schemas.microsoft.com/office/powerpoint/2010/main" val="249119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70639D-1DA9-413A-A98E-B24C94DBDF0B}"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383754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0639D-1DA9-413A-A98E-B24C94DBDF0B}"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147403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0639D-1DA9-413A-A98E-B24C94DBDF0B}"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192033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0639D-1DA9-413A-A98E-B24C94DBDF0B}"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358501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0639D-1DA9-413A-A98E-B24C94DBDF0B}"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8965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70639D-1DA9-413A-A98E-B24C94DBDF0B}"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320944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70639D-1DA9-413A-A98E-B24C94DBDF0B}" type="datetimeFigureOut">
              <a:rPr lang="en-US" smtClean="0"/>
              <a:pPr/>
              <a:t>8/28/2014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362708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639D-1DA9-413A-A98E-B24C94DBDF0B}" type="datetimeFigureOut">
              <a:rPr lang="en-US" smtClean="0"/>
              <a:pPr/>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80066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0639D-1DA9-413A-A98E-B24C94DBDF0B}"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941854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0639D-1DA9-413A-A98E-B24C94DBDF0B}"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182931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0639D-1DA9-413A-A98E-B24C94DBDF0B}"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A1CC8-350B-4844-A716-4372D0245762}" type="slidenum">
              <a:rPr lang="en-US" smtClean="0"/>
              <a:pPr/>
              <a:t>‹#›</a:t>
            </a:fld>
            <a:endParaRPr lang="en-US"/>
          </a:p>
        </p:txBody>
      </p:sp>
    </p:spTree>
    <p:extLst>
      <p:ext uri="{BB962C8B-B14F-4D97-AF65-F5344CB8AC3E}">
        <p14:creationId xmlns:p14="http://schemas.microsoft.com/office/powerpoint/2010/main" val="217442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0639D-1DA9-413A-A98E-B24C94DBDF0B}" type="datetimeFigureOut">
              <a:rPr lang="en-US" smtClean="0"/>
              <a:pPr/>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A1CC8-350B-4844-A716-4372D0245762}" type="slidenum">
              <a:rPr lang="en-US" smtClean="0"/>
              <a:pPr/>
              <a:t>‹#›</a:t>
            </a:fld>
            <a:endParaRPr lang="en-US"/>
          </a:p>
        </p:txBody>
      </p:sp>
    </p:spTree>
    <p:extLst>
      <p:ext uri="{BB962C8B-B14F-4D97-AF65-F5344CB8AC3E}">
        <p14:creationId xmlns:p14="http://schemas.microsoft.com/office/powerpoint/2010/main" val="409783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7" name="Rectangle 6"/>
          <p:cNvSpPr/>
          <p:nvPr/>
        </p:nvSpPr>
        <p:spPr>
          <a:xfrm>
            <a:off x="1639019" y="1294936"/>
            <a:ext cx="6021238" cy="1323439"/>
          </a:xfrm>
          <a:prstGeom prst="rect">
            <a:avLst/>
          </a:prstGeom>
        </p:spPr>
        <p:txBody>
          <a:bodyPr wrap="square">
            <a:spAutoFit/>
          </a:bodyPr>
          <a:lstStyle/>
          <a:p>
            <a:pPr lvl="0" algn="ctr" fontAlgn="auto">
              <a:spcBef>
                <a:spcPts val="0"/>
              </a:spcBef>
              <a:spcAft>
                <a:spcPts val="0"/>
              </a:spcAft>
            </a:pPr>
            <a:r>
              <a:rPr lang="en-US" sz="4000" b="1" dirty="0">
                <a:solidFill>
                  <a:prstClr val="black"/>
                </a:solidFill>
                <a:latin typeface="Arial"/>
              </a:rPr>
              <a:t>Administrative </a:t>
            </a:r>
            <a:br>
              <a:rPr lang="en-US" sz="4000" b="1" dirty="0">
                <a:solidFill>
                  <a:prstClr val="black"/>
                </a:solidFill>
                <a:latin typeface="Arial"/>
              </a:rPr>
            </a:br>
            <a:r>
              <a:rPr lang="en-US" sz="4000" b="1" dirty="0">
                <a:solidFill>
                  <a:prstClr val="black"/>
                </a:solidFill>
                <a:latin typeface="Arial"/>
              </a:rPr>
              <a:t>Leadership Meeting</a:t>
            </a:r>
            <a:endParaRPr lang="en-US" dirty="0">
              <a:solidFill>
                <a:prstClr val="white"/>
              </a:solidFill>
              <a:latin typeface="Arial"/>
            </a:endParaRPr>
          </a:p>
        </p:txBody>
      </p:sp>
      <p:sp>
        <p:nvSpPr>
          <p:cNvPr id="8" name="Rectangle 7"/>
          <p:cNvSpPr/>
          <p:nvPr/>
        </p:nvSpPr>
        <p:spPr>
          <a:xfrm>
            <a:off x="2363638" y="3970651"/>
            <a:ext cx="4572000" cy="1668149"/>
          </a:xfrm>
          <a:prstGeom prst="rect">
            <a:avLst/>
          </a:prstGeom>
        </p:spPr>
        <p:txBody>
          <a:bodyPr>
            <a:spAutoFit/>
          </a:bodyPr>
          <a:lstStyle/>
          <a:p>
            <a:pPr lvl="0" algn="ctr">
              <a:spcBef>
                <a:spcPct val="20000"/>
              </a:spcBef>
              <a:defRPr/>
            </a:pPr>
            <a:r>
              <a:rPr lang="en-US" sz="3200" dirty="0">
                <a:solidFill>
                  <a:sysClr val="windowText" lastClr="000000">
                    <a:tint val="75000"/>
                  </a:sysClr>
                </a:solidFill>
                <a:latin typeface="Arial"/>
              </a:rPr>
              <a:t>Tuesday, July 8, 2014</a:t>
            </a:r>
          </a:p>
          <a:p>
            <a:pPr lvl="0" algn="ctr">
              <a:spcBef>
                <a:spcPct val="20000"/>
              </a:spcBef>
              <a:defRPr/>
            </a:pPr>
            <a:r>
              <a:rPr lang="en-US" sz="3200" dirty="0">
                <a:solidFill>
                  <a:sysClr val="windowText" lastClr="000000">
                    <a:tint val="75000"/>
                  </a:sysClr>
                </a:solidFill>
                <a:latin typeface="Arial"/>
              </a:rPr>
              <a:t>Chancellor Randy Woodson</a:t>
            </a:r>
          </a:p>
        </p:txBody>
      </p:sp>
    </p:spTree>
    <p:extLst>
      <p:ext uri="{BB962C8B-B14F-4D97-AF65-F5344CB8AC3E}">
        <p14:creationId xmlns:p14="http://schemas.microsoft.com/office/powerpoint/2010/main" val="206147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7" name="TextBox 6"/>
          <p:cNvSpPr txBox="1"/>
          <p:nvPr/>
        </p:nvSpPr>
        <p:spPr>
          <a:xfrm>
            <a:off x="1262961" y="6550223"/>
            <a:ext cx="5082097" cy="276999"/>
          </a:xfrm>
          <a:prstGeom prst="rect">
            <a:avLst/>
          </a:prstGeom>
          <a:noFill/>
        </p:spPr>
        <p:txBody>
          <a:bodyPr wrap="none" rtlCol="0">
            <a:spAutoFit/>
          </a:bodyPr>
          <a:lstStyle/>
          <a:p>
            <a:r>
              <a:rPr lang="en-US" sz="1200" dirty="0" smtClean="0">
                <a:solidFill>
                  <a:schemeClr val="tx1">
                    <a:lumMod val="50000"/>
                    <a:lumOff val="50000"/>
                  </a:schemeClr>
                </a:solidFill>
              </a:rPr>
              <a:t>Source: </a:t>
            </a:r>
            <a:r>
              <a:rPr lang="en-US" sz="1200" dirty="0">
                <a:solidFill>
                  <a:schemeClr val="tx1">
                    <a:lumMod val="50000"/>
                    <a:lumOff val="50000"/>
                  </a:schemeClr>
                </a:solidFill>
              </a:rPr>
              <a:t>http://www.ncleg.net/PED/Reports/documents/UNC/UNC_Report.pdf</a:t>
            </a:r>
          </a:p>
        </p:txBody>
      </p:sp>
      <p:sp>
        <p:nvSpPr>
          <p:cNvPr id="2" name="Rectangle 1"/>
          <p:cNvSpPr/>
          <p:nvPr/>
        </p:nvSpPr>
        <p:spPr>
          <a:xfrm>
            <a:off x="1213208" y="1524774"/>
            <a:ext cx="7530518" cy="4647426"/>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Recommendations for UNC System</a:t>
            </a:r>
          </a:p>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Adopt board </a:t>
            </a:r>
            <a:r>
              <a:rPr lang="en-US" sz="2400" b="1" dirty="0">
                <a:latin typeface="Arial" panose="020B0604020202020204" pitchFamily="34" charset="0"/>
                <a:cs typeface="Arial" panose="020B0604020202020204" pitchFamily="34" charset="0"/>
              </a:rPr>
              <a:t>policy</a:t>
            </a:r>
            <a:r>
              <a:rPr lang="en-US" sz="2400" dirty="0">
                <a:latin typeface="Arial" panose="020B0604020202020204" pitchFamily="34" charset="0"/>
                <a:cs typeface="Arial" panose="020B0604020202020204" pitchFamily="34" charset="0"/>
              </a:rPr>
              <a:t> stating </a:t>
            </a:r>
            <a:r>
              <a:rPr lang="en-US" sz="2400" dirty="0" smtClean="0">
                <a:latin typeface="Arial" panose="020B0604020202020204" pitchFamily="34" charset="0"/>
                <a:cs typeface="Arial" panose="020B0604020202020204" pitchFamily="34" charset="0"/>
              </a:rPr>
              <a:t>commitment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goals for </a:t>
            </a:r>
            <a:r>
              <a:rPr lang="en-US" sz="2400" dirty="0" smtClean="0">
                <a:latin typeface="Arial" panose="020B0604020202020204" pitchFamily="34" charset="0"/>
                <a:cs typeface="Arial" panose="020B0604020202020204" pitchFamily="34" charset="0"/>
              </a:rPr>
              <a:t>operational efficiency</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Develop </a:t>
            </a:r>
            <a:r>
              <a:rPr lang="en-US" sz="2400" b="1" dirty="0" smtClean="0">
                <a:latin typeface="Arial" panose="020B0604020202020204" pitchFamily="34" charset="0"/>
                <a:cs typeface="Arial" panose="020B0604020202020204" pitchFamily="34" charset="0"/>
              </a:rPr>
              <a:t>more </a:t>
            </a:r>
            <a:r>
              <a:rPr lang="en-US" sz="2400" b="1" dirty="0">
                <a:latin typeface="Arial" panose="020B0604020202020204" pitchFamily="34" charset="0"/>
                <a:cs typeface="Arial" panose="020B0604020202020204" pitchFamily="34" charset="0"/>
              </a:rPr>
              <a:t>comprehensive approach </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operational </a:t>
            </a:r>
            <a:r>
              <a:rPr lang="en-US" sz="2400" dirty="0" smtClean="0">
                <a:latin typeface="Arial" panose="020B0604020202020204" pitchFamily="34" charset="0"/>
                <a:cs typeface="Arial" panose="020B0604020202020204" pitchFamily="34" charset="0"/>
              </a:rPr>
              <a:t>efficiency</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Adopt </a:t>
            </a:r>
            <a:r>
              <a:rPr lang="en-US" sz="2400" b="1" dirty="0">
                <a:latin typeface="Arial" panose="020B0604020202020204" pitchFamily="34" charset="0"/>
                <a:cs typeface="Arial" panose="020B0604020202020204" pitchFamily="34" charset="0"/>
              </a:rPr>
              <a:t>metrics </a:t>
            </a:r>
            <a:r>
              <a:rPr lang="en-US" sz="2400" dirty="0">
                <a:latin typeface="Arial" panose="020B0604020202020204" pitchFamily="34" charset="0"/>
                <a:cs typeface="Arial" panose="020B0604020202020204" pitchFamily="34" charset="0"/>
              </a:rPr>
              <a:t>to track operational </a:t>
            </a:r>
            <a:r>
              <a:rPr lang="en-US" sz="2400" dirty="0" smtClean="0">
                <a:latin typeface="Arial" panose="020B0604020202020204" pitchFamily="34" charset="0"/>
                <a:cs typeface="Arial" panose="020B0604020202020204" pitchFamily="34" charset="0"/>
              </a:rPr>
              <a:t>performance</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Improve </a:t>
            </a:r>
            <a:r>
              <a:rPr lang="en-US" sz="2400" b="1" dirty="0">
                <a:latin typeface="Arial" panose="020B0604020202020204" pitchFamily="34" charset="0"/>
                <a:cs typeface="Arial" panose="020B0604020202020204" pitchFamily="34" charset="0"/>
              </a:rPr>
              <a:t>chancellor accountability </a:t>
            </a:r>
            <a:r>
              <a:rPr lang="en-US" sz="2400" dirty="0">
                <a:latin typeface="Arial" panose="020B0604020202020204" pitchFamily="34" charset="0"/>
                <a:cs typeface="Arial" panose="020B0604020202020204" pitchFamily="34" charset="0"/>
              </a:rPr>
              <a:t>for </a:t>
            </a:r>
            <a:r>
              <a:rPr lang="en-US" sz="2400" dirty="0" smtClean="0">
                <a:latin typeface="Arial" panose="020B0604020202020204" pitchFamily="34" charset="0"/>
                <a:cs typeface="Arial" panose="020B0604020202020204" pitchFamily="34" charset="0"/>
              </a:rPr>
              <a:t>academic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operational </a:t>
            </a:r>
            <a:r>
              <a:rPr lang="en-US" sz="2400" dirty="0">
                <a:latin typeface="Arial" panose="020B0604020202020204" pitchFamily="34" charset="0"/>
                <a:cs typeface="Arial" panose="020B0604020202020204" pitchFamily="34" charset="0"/>
              </a:rPr>
              <a:t>performance of </a:t>
            </a:r>
            <a:r>
              <a:rPr lang="en-US" sz="2400" dirty="0" smtClean="0">
                <a:latin typeface="Arial" panose="020B0604020202020204" pitchFamily="34" charset="0"/>
                <a:cs typeface="Arial" panose="020B0604020202020204" pitchFamily="34" charset="0"/>
              </a:rPr>
              <a:t>campuses</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800" b="1" dirty="0" smtClean="0">
                <a:solidFill>
                  <a:srgbClr val="C00000"/>
                </a:solidFill>
                <a:latin typeface="Arial" panose="020B0604020202020204" pitchFamily="34" charset="0"/>
                <a:cs typeface="Arial" panose="020B0604020202020204" pitchFamily="34" charset="0"/>
              </a:rPr>
              <a:t>Recommendation for General Assembly</a:t>
            </a:r>
            <a:endParaRPr lang="en-US" sz="28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Amend state </a:t>
            </a:r>
            <a:r>
              <a:rPr lang="en-US" sz="2400" dirty="0">
                <a:latin typeface="Arial" panose="020B0604020202020204" pitchFamily="34" charset="0"/>
                <a:cs typeface="Arial" panose="020B0604020202020204" pitchFamily="34" charset="0"/>
              </a:rPr>
              <a:t>law to allow </a:t>
            </a:r>
            <a:r>
              <a:rPr lang="en-US" sz="2400" dirty="0" smtClean="0">
                <a:latin typeface="Arial" panose="020B0604020202020204" pitchFamily="34" charset="0"/>
                <a:cs typeface="Arial" panose="020B0604020202020204" pitchFamily="34" charset="0"/>
              </a:rPr>
              <a:t>UNC System </a:t>
            </a:r>
            <a:r>
              <a:rPr lang="en-US" sz="2400" dirty="0">
                <a:latin typeface="Arial" panose="020B0604020202020204" pitchFamily="34" charset="0"/>
                <a:cs typeface="Arial" panose="020B0604020202020204" pitchFamily="34" charset="0"/>
              </a:rPr>
              <a:t>to reinvest </a:t>
            </a:r>
            <a:r>
              <a:rPr lang="en-US" sz="2400" dirty="0" smtClean="0">
                <a:latin typeface="Arial" panose="020B0604020202020204" pitchFamily="34" charset="0"/>
                <a:cs typeface="Arial" panose="020B0604020202020204" pitchFamily="34" charset="0"/>
              </a:rPr>
              <a:t>savings </a:t>
            </a:r>
            <a:r>
              <a:rPr lang="en-US" sz="2400" dirty="0">
                <a:latin typeface="Arial" panose="020B0604020202020204" pitchFamily="34" charset="0"/>
                <a:cs typeface="Arial" panose="020B0604020202020204" pitchFamily="34" charset="0"/>
              </a:rPr>
              <a:t>generated from </a:t>
            </a:r>
            <a:r>
              <a:rPr lang="en-US" sz="2400" dirty="0" smtClean="0">
                <a:latin typeface="Arial" panose="020B0604020202020204" pitchFamily="34" charset="0"/>
                <a:cs typeface="Arial" panose="020B0604020202020204" pitchFamily="34" charset="0"/>
              </a:rPr>
              <a:t>efficiency efforts</a:t>
            </a:r>
            <a:endParaRPr lang="en-US" sz="2400" dirty="0">
              <a:latin typeface="Arial" panose="020B0604020202020204" pitchFamily="34" charset="0"/>
              <a:cs typeface="Arial" panose="020B0604020202020204" pitchFamily="34" charset="0"/>
            </a:endParaRPr>
          </a:p>
        </p:txBody>
      </p:sp>
      <p:pic>
        <p:nvPicPr>
          <p:cNvPr id="10" name="Picture 2" descr="http://www.main.nc.us/cherokee/sea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086" y="270894"/>
            <a:ext cx="1417640" cy="1417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59184" y="304800"/>
            <a:ext cx="6366902"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Program Evaluation Division (PED)</a:t>
            </a:r>
          </a:p>
          <a:p>
            <a:r>
              <a:rPr lang="en-US" sz="2800" b="1" dirty="0" smtClean="0">
                <a:latin typeface="Arial" panose="020B0604020202020204" pitchFamily="34" charset="0"/>
                <a:cs typeface="Arial" panose="020B0604020202020204" pitchFamily="34" charset="0"/>
              </a:rPr>
              <a:t>Review</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03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5" name="Rectangle 4"/>
          <p:cNvSpPr/>
          <p:nvPr/>
        </p:nvSpPr>
        <p:spPr>
          <a:xfrm>
            <a:off x="990600" y="304800"/>
            <a:ext cx="6911354"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NC </a:t>
            </a:r>
            <a:r>
              <a:rPr lang="en-US" sz="2800" b="1" dirty="0" smtClean="0">
                <a:latin typeface="Arial" panose="020B0604020202020204" pitchFamily="34" charset="0"/>
                <a:cs typeface="Arial" panose="020B0604020202020204" pitchFamily="34" charset="0"/>
              </a:rPr>
              <a:t>Government </a:t>
            </a:r>
            <a:r>
              <a:rPr lang="en-US" sz="2800" b="1" dirty="0">
                <a:latin typeface="Arial" panose="020B0604020202020204" pitchFamily="34" charset="0"/>
                <a:cs typeface="Arial" panose="020B0604020202020204" pitchFamily="34" charset="0"/>
              </a:rPr>
              <a:t>Efficiency </a:t>
            </a:r>
            <a:r>
              <a:rPr lang="en-US" sz="2800" b="1" dirty="0" smtClean="0">
                <a:latin typeface="Arial" panose="020B0604020202020204" pitchFamily="34" charset="0"/>
                <a:cs typeface="Arial" panose="020B0604020202020204" pitchFamily="34" charset="0"/>
              </a:rPr>
              <a:t>And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Reform Initiative (NC GEAR)</a:t>
            </a:r>
            <a:endParaRPr lang="en-US" sz="2800" b="1" dirty="0">
              <a:latin typeface="Arial" panose="020B0604020202020204" pitchFamily="34" charset="0"/>
              <a:cs typeface="Arial" panose="020B0604020202020204" pitchFamily="34" charset="0"/>
            </a:endParaRPr>
          </a:p>
        </p:txBody>
      </p:sp>
      <p:pic>
        <p:nvPicPr>
          <p:cNvPr id="7" name="Picture 2" descr="http://www.main.nc.us/cherokee/sea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086" y="270894"/>
            <a:ext cx="1417640" cy="1417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19200" y="1709440"/>
            <a:ext cx="7372126" cy="4462760"/>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Charge: </a:t>
            </a:r>
            <a:r>
              <a:rPr lang="en-US" sz="2800" b="1" dirty="0" smtClean="0">
                <a:latin typeface="Arial" panose="020B0604020202020204" pitchFamily="34" charset="0"/>
                <a:cs typeface="Arial" panose="020B0604020202020204" pitchFamily="34" charset="0"/>
              </a:rPr>
              <a:t>Increase efficiency and improve customer service </a:t>
            </a:r>
            <a:r>
              <a:rPr lang="en-US" sz="2800" dirty="0" smtClean="0">
                <a:latin typeface="Arial" panose="020B0604020202020204" pitchFamily="34" charset="0"/>
                <a:cs typeface="Arial" panose="020B0604020202020204" pitchFamily="34" charset="0"/>
              </a:rPr>
              <a:t>in state government through development of strategic transformation plan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NC State provided data for 5 of 20 areas of focus: </a:t>
            </a:r>
            <a:r>
              <a:rPr lang="en-US" sz="2400" dirty="0">
                <a:latin typeface="Arial" panose="020B0604020202020204" pitchFamily="34" charset="0"/>
                <a:cs typeface="Arial" panose="020B0604020202020204" pitchFamily="34" charset="0"/>
              </a:rPr>
              <a:t>Public Records Requests, Finance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Budget, Real Estate, </a:t>
            </a:r>
            <a:r>
              <a:rPr lang="en-US" sz="2400" dirty="0" smtClean="0">
                <a:latin typeface="Arial" panose="020B0604020202020204" pitchFamily="34" charset="0"/>
                <a:cs typeface="Arial" panose="020B0604020202020204" pitchFamily="34" charset="0"/>
              </a:rPr>
              <a:t>Public-Private </a:t>
            </a:r>
            <a:r>
              <a:rPr lang="en-US" sz="2400" dirty="0">
                <a:latin typeface="Arial" panose="020B0604020202020204" pitchFamily="34" charset="0"/>
                <a:cs typeface="Arial" panose="020B0604020202020204" pitchFamily="34" charset="0"/>
              </a:rPr>
              <a:t>Partnerships, </a:t>
            </a:r>
            <a:r>
              <a:rPr lang="en-US" sz="2400" dirty="0" smtClean="0">
                <a:latin typeface="Arial" panose="020B0604020202020204" pitchFamily="34" charset="0"/>
                <a:cs typeface="Arial" panose="020B0604020202020204" pitchFamily="34" charset="0"/>
              </a:rPr>
              <a:t>Technology</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UNC System provided data for other 15 areas</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1262961" y="6550223"/>
            <a:ext cx="3878562" cy="276999"/>
          </a:xfrm>
          <a:prstGeom prst="rect">
            <a:avLst/>
          </a:prstGeom>
          <a:noFill/>
        </p:spPr>
        <p:txBody>
          <a:bodyPr wrap="none" rtlCol="0">
            <a:spAutoFit/>
          </a:bodyPr>
          <a:lstStyle/>
          <a:p>
            <a:r>
              <a:rPr lang="en-US" sz="1200" dirty="0">
                <a:solidFill>
                  <a:schemeClr val="tx1">
                    <a:lumMod val="50000"/>
                    <a:lumOff val="50000"/>
                  </a:schemeClr>
                </a:solidFill>
              </a:rPr>
              <a:t>Source: http://www.governor.state.nc.us/budget/efficiency</a:t>
            </a:r>
          </a:p>
        </p:txBody>
      </p:sp>
    </p:spTree>
    <p:extLst>
      <p:ext uri="{BB962C8B-B14F-4D97-AF65-F5344CB8AC3E}">
        <p14:creationId xmlns:p14="http://schemas.microsoft.com/office/powerpoint/2010/main" val="209476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828800"/>
            <a:ext cx="8839200" cy="5029200"/>
          </a:xfrm>
          <a:prstGeom prst="rect">
            <a:avLst/>
          </a:prstGeom>
          <a:gradFill flip="none" rotWithShape="1">
            <a:gsLst>
              <a:gs pos="7000">
                <a:schemeClr val="bg1">
                  <a:lumMod val="65000"/>
                </a:schemeClr>
              </a:gs>
              <a:gs pos="50000">
                <a:schemeClr val="bg1">
                  <a:lumMod val="75000"/>
                  <a:tint val="44500"/>
                  <a:satMod val="16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1" name="Rectangle 10"/>
          <p:cNvSpPr/>
          <p:nvPr/>
        </p:nvSpPr>
        <p:spPr>
          <a:xfrm>
            <a:off x="1371600" y="1524000"/>
            <a:ext cx="6635264" cy="4401205"/>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President’s Advisory Committee on Efficiency and Effectiveness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(PACE, 2006)</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UNC-CH Bain Report (2007)</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UNC-GA Finance Improvement and Transformation (UNC FIT, 2008)</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UNC-BOG Strategic Directions (2012)</a:t>
            </a:r>
            <a:endParaRPr lang="en-US" sz="2800" dirty="0">
              <a:latin typeface="Arial" panose="020B0604020202020204" pitchFamily="34" charset="0"/>
              <a:cs typeface="Arial" panose="020B0604020202020204" pitchFamily="34" charset="0"/>
            </a:endParaRPr>
          </a:p>
        </p:txBody>
      </p:sp>
      <p:sp>
        <p:nvSpPr>
          <p:cNvPr id="8" name="Striped Right Arrow 7"/>
          <p:cNvSpPr/>
          <p:nvPr/>
        </p:nvSpPr>
        <p:spPr>
          <a:xfrm rot="5400000">
            <a:off x="5904206" y="3542008"/>
            <a:ext cx="4732852" cy="527536"/>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61925"/>
            <a:ext cx="11620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668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7" name="Rectangle 16"/>
          <p:cNvSpPr/>
          <p:nvPr/>
        </p:nvSpPr>
        <p:spPr>
          <a:xfrm>
            <a:off x="990600" y="304800"/>
            <a:ext cx="7139954"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PACE (President’s Advisory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Committee on Efficiency and Effectiveness)</a:t>
            </a:r>
            <a:endParaRPr lang="en-US" sz="2800" b="1" dirty="0">
              <a:latin typeface="Arial" panose="020B0604020202020204" pitchFamily="34" charset="0"/>
              <a:cs typeface="Arial" panose="020B0604020202020204" pitchFamily="34" charset="0"/>
            </a:endParaRPr>
          </a:p>
        </p:txBody>
      </p:sp>
      <p:sp>
        <p:nvSpPr>
          <p:cNvPr id="6" name="Rectangle 5"/>
          <p:cNvSpPr/>
          <p:nvPr/>
        </p:nvSpPr>
        <p:spPr>
          <a:xfrm>
            <a:off x="1434482" y="2134612"/>
            <a:ext cx="7176117" cy="3908762"/>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Key Outcomes</a:t>
            </a:r>
            <a:br>
              <a:rPr lang="en-US" sz="2800" b="1" dirty="0" smtClean="0">
                <a:solidFill>
                  <a:srgbClr val="C00000"/>
                </a:solidFill>
                <a:latin typeface="Arial" panose="020B0604020202020204" pitchFamily="34" charset="0"/>
                <a:cs typeface="Arial" panose="020B0604020202020204" pitchFamily="34" charset="0"/>
              </a:rPr>
            </a:br>
            <a:endParaRPr lang="en-US" sz="2400" b="1" dirty="0" smtClean="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Legislative changes that reduced certain reporting </a:t>
            </a:r>
            <a:r>
              <a:rPr lang="en-US" sz="2400" dirty="0" smtClean="0">
                <a:latin typeface="Arial" panose="020B0604020202020204" pitchFamily="34" charset="0"/>
                <a:cs typeface="Arial" panose="020B0604020202020204" pitchFamily="34" charset="0"/>
              </a:rPr>
              <a:t>requirements</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Additional </a:t>
            </a:r>
            <a:r>
              <a:rPr lang="en-US" sz="2400" dirty="0">
                <a:latin typeface="Arial" panose="020B0604020202020204" pitchFamily="34" charset="0"/>
                <a:cs typeface="Arial" panose="020B0604020202020204" pitchFamily="34" charset="0"/>
              </a:rPr>
              <a:t>delegations of </a:t>
            </a:r>
            <a:r>
              <a:rPr lang="en-US" sz="2400" dirty="0" smtClean="0">
                <a:latin typeface="Arial" panose="020B0604020202020204" pitchFamily="34" charset="0"/>
                <a:cs typeface="Arial" panose="020B0604020202020204" pitchFamily="34" charset="0"/>
              </a:rPr>
              <a:t>authority</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Enhancement of contract purchasing</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Merging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on-campus </a:t>
            </a:r>
            <a:r>
              <a:rPr lang="en-US" sz="2400" dirty="0">
                <a:latin typeface="Arial" panose="020B0604020202020204" pitchFamily="34" charset="0"/>
                <a:cs typeface="Arial" panose="020B0604020202020204" pitchFamily="34" charset="0"/>
              </a:rPr>
              <a:t>services</a:t>
            </a:r>
          </a:p>
        </p:txBody>
      </p:sp>
      <p:sp>
        <p:nvSpPr>
          <p:cNvPr id="8" name="TextBox 7"/>
          <p:cNvSpPr txBox="1"/>
          <p:nvPr/>
        </p:nvSpPr>
        <p:spPr>
          <a:xfrm>
            <a:off x="1262961" y="6550223"/>
            <a:ext cx="4462184" cy="276999"/>
          </a:xfrm>
          <a:prstGeom prst="rect">
            <a:avLst/>
          </a:prstGeom>
          <a:noFill/>
        </p:spPr>
        <p:txBody>
          <a:bodyPr wrap="none" rtlCol="0">
            <a:spAutoFit/>
          </a:bodyPr>
          <a:lstStyle/>
          <a:p>
            <a:r>
              <a:rPr lang="en-US" sz="1200" dirty="0" smtClean="0">
                <a:solidFill>
                  <a:schemeClr val="tx1">
                    <a:lumMod val="50000"/>
                    <a:lumOff val="50000"/>
                  </a:schemeClr>
                </a:solidFill>
              </a:rPr>
              <a:t>Source: “Streamlining the System.” </a:t>
            </a:r>
            <a:r>
              <a:rPr lang="en-US" sz="1200" i="1" dirty="0" smtClean="0">
                <a:solidFill>
                  <a:schemeClr val="tx1">
                    <a:lumMod val="50000"/>
                    <a:lumOff val="50000"/>
                  </a:schemeClr>
                </a:solidFill>
              </a:rPr>
              <a:t>Business Officer</a:t>
            </a:r>
            <a:r>
              <a:rPr lang="en-US" sz="1200" dirty="0" smtClean="0">
                <a:solidFill>
                  <a:schemeClr val="tx1">
                    <a:lumMod val="50000"/>
                    <a:lumOff val="50000"/>
                  </a:schemeClr>
                </a:solidFill>
              </a:rPr>
              <a:t>. November 2008.</a:t>
            </a:r>
            <a:endParaRPr lang="en-US" sz="1200" dirty="0">
              <a:solidFill>
                <a:schemeClr val="tx1">
                  <a:lumMod val="50000"/>
                  <a:lumOff val="50000"/>
                </a:scheme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61925"/>
            <a:ext cx="11620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152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7" name="Rectangle 16"/>
          <p:cNvSpPr/>
          <p:nvPr/>
        </p:nvSpPr>
        <p:spPr>
          <a:xfrm>
            <a:off x="990600" y="323144"/>
            <a:ext cx="6682754"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UNC-CH Bain Report and</a:t>
            </a:r>
          </a:p>
          <a:p>
            <a:r>
              <a:rPr lang="en-US" sz="2800" b="1" dirty="0" smtClean="0">
                <a:latin typeface="Arial" panose="020B0604020202020204" pitchFamily="34" charset="0"/>
                <a:cs typeface="Arial" panose="020B0604020202020204" pitchFamily="34" charset="0"/>
              </a:rPr>
              <a:t>Carolina Counts</a:t>
            </a:r>
            <a:endParaRPr lang="en-US" sz="2800" b="1" dirty="0">
              <a:latin typeface="Arial" panose="020B0604020202020204" pitchFamily="34" charset="0"/>
              <a:cs typeface="Arial" panose="020B0604020202020204" pitchFamily="34" charset="0"/>
            </a:endParaRPr>
          </a:p>
        </p:txBody>
      </p:sp>
      <p:pic>
        <p:nvPicPr>
          <p:cNvPr id="4098" name="Picture 2" descr="http://www.gastongazette.com/polopoly_fs/1.9089.1347980170!/fileImage/httpImage/image.jpg_gen/derivatives/landscape_420/unc-chapel-hill-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86331"/>
            <a:ext cx="1422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62961" y="6629400"/>
            <a:ext cx="2615781" cy="276999"/>
          </a:xfrm>
          <a:prstGeom prst="rect">
            <a:avLst/>
          </a:prstGeom>
          <a:noFill/>
        </p:spPr>
        <p:txBody>
          <a:bodyPr wrap="none" rtlCol="0">
            <a:spAutoFit/>
          </a:bodyPr>
          <a:lstStyle/>
          <a:p>
            <a:r>
              <a:rPr lang="en-US" sz="1200" dirty="0" smtClean="0">
                <a:solidFill>
                  <a:schemeClr val="tx1">
                    <a:lumMod val="50000"/>
                    <a:lumOff val="50000"/>
                  </a:schemeClr>
                </a:solidFill>
              </a:rPr>
              <a:t>Source: </a:t>
            </a:r>
            <a:r>
              <a:rPr lang="en-US" sz="1200" dirty="0">
                <a:solidFill>
                  <a:schemeClr val="tx1">
                    <a:lumMod val="50000"/>
                    <a:lumOff val="50000"/>
                  </a:schemeClr>
                </a:solidFill>
              </a:rPr>
              <a:t>http://carolinacounts.unc.edu/</a:t>
            </a:r>
          </a:p>
        </p:txBody>
      </p:sp>
      <p:sp>
        <p:nvSpPr>
          <p:cNvPr id="9" name="Rectangle 8"/>
          <p:cNvSpPr/>
          <p:nvPr/>
        </p:nvSpPr>
        <p:spPr>
          <a:xfrm>
            <a:off x="1551021" y="1586329"/>
            <a:ext cx="6477000" cy="4585871"/>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Principal Recommendations</a:t>
            </a:r>
            <a:endParaRPr lang="en-US" sz="2400" b="1" dirty="0" smtClean="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Administration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Procurement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Information Technology</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Business Support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Human Resources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Centers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Institutes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esearch </a:t>
            </a:r>
            <a:r>
              <a:rPr lang="en-US" sz="2400" dirty="0">
                <a:latin typeface="Arial" panose="020B0604020202020204" pitchFamily="34" charset="0"/>
                <a:cs typeface="Arial" panose="020B0604020202020204" pitchFamily="34" charset="0"/>
              </a:rPr>
              <a:t>&amp; </a:t>
            </a:r>
            <a:r>
              <a:rPr lang="en-US" sz="2400" dirty="0" smtClean="0">
                <a:latin typeface="Arial" panose="020B0604020202020204" pitchFamily="34" charset="0"/>
                <a:cs typeface="Arial" panose="020B0604020202020204" pitchFamily="34" charset="0"/>
              </a:rPr>
              <a:t>Compliance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Research Support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Energy Services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Facilities </a:t>
            </a:r>
            <a:r>
              <a:rPr lang="en-US" sz="2400" dirty="0">
                <a:latin typeface="Arial" panose="020B0604020202020204" pitchFamily="34" charset="0"/>
                <a:cs typeface="Arial" panose="020B0604020202020204" pitchFamily="34" charset="0"/>
              </a:rPr>
              <a:t>Services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Space Utilization (Classrooms)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978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7" name="Rectangle 16"/>
          <p:cNvSpPr/>
          <p:nvPr/>
        </p:nvSpPr>
        <p:spPr>
          <a:xfrm>
            <a:off x="990600" y="304800"/>
            <a:ext cx="6682754"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UNC FIT (Finance Improvement and Transformation)</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1752600" y="1371600"/>
            <a:ext cx="4191000" cy="3416320"/>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Rectangle 4"/>
          <p:cNvSpPr/>
          <p:nvPr/>
        </p:nvSpPr>
        <p:spPr>
          <a:xfrm>
            <a:off x="1497322" y="1524000"/>
            <a:ext cx="7265677" cy="4955203"/>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Key Outcomes</a:t>
            </a:r>
            <a:r>
              <a:rPr lang="en-US" sz="2400" b="1" dirty="0" smtClean="0">
                <a:solidFill>
                  <a:srgbClr val="C00000"/>
                </a:solidFill>
                <a:latin typeface="Arial" panose="020B0604020202020204" pitchFamily="34" charset="0"/>
                <a:cs typeface="Arial" panose="020B0604020202020204" pitchFamily="34" charset="0"/>
              </a:rPr>
              <a:t/>
            </a:r>
            <a:br>
              <a:rPr lang="en-US" sz="2400" b="1" dirty="0" smtClean="0">
                <a:solidFill>
                  <a:srgbClr val="C00000"/>
                </a:solidFill>
                <a:latin typeface="Arial" panose="020B0604020202020204" pitchFamily="34" charset="0"/>
                <a:cs typeface="Arial" panose="020B0604020202020204" pitchFamily="34" charset="0"/>
              </a:rPr>
            </a:br>
            <a:endParaRPr lang="en-US" sz="2400" b="1" dirty="0" smtClean="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Development of standards and key performance metrics (e.g., Contracts and Grants, Internal Controls and Risk Assessment, etc.)</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Ongoing support and monitoring</a:t>
            </a:r>
            <a:br>
              <a:rPr lang="en-US" sz="2400" dirty="0" smtClean="0">
                <a:latin typeface="Arial" panose="020B0604020202020204" pitchFamily="34" charset="0"/>
                <a:cs typeface="Arial" panose="020B0604020202020204" pitchFamily="34" charset="0"/>
              </a:rPr>
            </a:br>
            <a:endParaRPr lang="en-US" sz="2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Data analysis and management</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DataMart</a:t>
            </a:r>
            <a:r>
              <a:rPr lang="en-US" sz="2400" dirty="0" smtClean="0">
                <a:latin typeface="Arial" panose="020B0604020202020204" pitchFamily="34" charset="0"/>
                <a:cs typeface="Arial" panose="020B0604020202020204" pitchFamily="34" charset="0"/>
              </a:rPr>
              <a:t> development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Shared services opportunities</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1262961" y="6550223"/>
            <a:ext cx="5249129" cy="276999"/>
          </a:xfrm>
          <a:prstGeom prst="rect">
            <a:avLst/>
          </a:prstGeom>
          <a:noFill/>
        </p:spPr>
        <p:txBody>
          <a:bodyPr wrap="none" rtlCol="0">
            <a:spAutoFit/>
          </a:bodyPr>
          <a:lstStyle/>
          <a:p>
            <a:r>
              <a:rPr lang="en-US" sz="1200" dirty="0" smtClean="0">
                <a:solidFill>
                  <a:schemeClr val="tx1">
                    <a:lumMod val="50000"/>
                    <a:lumOff val="50000"/>
                  </a:schemeClr>
                </a:solidFill>
              </a:rPr>
              <a:t>Source: </a:t>
            </a:r>
            <a:r>
              <a:rPr lang="en-US" sz="1200" dirty="0">
                <a:solidFill>
                  <a:schemeClr val="tx1">
                    <a:lumMod val="50000"/>
                    <a:lumOff val="50000"/>
                  </a:schemeClr>
                </a:solidFill>
              </a:rPr>
              <a:t>http://www.northcarolina.edu/sites/default/files/uncfit_organization.pdf</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61925"/>
            <a:ext cx="11620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021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7" name="Rectangle 16"/>
          <p:cNvSpPr/>
          <p:nvPr/>
        </p:nvSpPr>
        <p:spPr>
          <a:xfrm>
            <a:off x="990600" y="304800"/>
            <a:ext cx="668275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UNC FIT</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1752600" y="1371600"/>
            <a:ext cx="4191000" cy="3416320"/>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Rectangle 4"/>
          <p:cNvSpPr/>
          <p:nvPr/>
        </p:nvSpPr>
        <p:spPr>
          <a:xfrm>
            <a:off x="1066800" y="1062335"/>
            <a:ext cx="6779902" cy="46166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Key Performance Indicators</a:t>
            </a:r>
          </a:p>
        </p:txBody>
      </p:sp>
      <p:sp>
        <p:nvSpPr>
          <p:cNvPr id="6" name="TextBox 5"/>
          <p:cNvSpPr txBox="1"/>
          <p:nvPr/>
        </p:nvSpPr>
        <p:spPr>
          <a:xfrm>
            <a:off x="1262961" y="6550223"/>
            <a:ext cx="4656596" cy="276999"/>
          </a:xfrm>
          <a:prstGeom prst="rect">
            <a:avLst/>
          </a:prstGeom>
          <a:noFill/>
        </p:spPr>
        <p:txBody>
          <a:bodyPr wrap="none" rtlCol="0">
            <a:spAutoFit/>
          </a:bodyPr>
          <a:lstStyle/>
          <a:p>
            <a:r>
              <a:rPr lang="en-US" sz="1200" dirty="0" smtClean="0">
                <a:solidFill>
                  <a:schemeClr val="tx1">
                    <a:lumMod val="50000"/>
                    <a:lumOff val="50000"/>
                  </a:schemeClr>
                </a:solidFill>
              </a:rPr>
              <a:t>Source: Finance &amp; Business Dashboard. http</a:t>
            </a:r>
            <a:r>
              <a:rPr lang="en-US" sz="1200" dirty="0">
                <a:solidFill>
                  <a:schemeClr val="tx1">
                    <a:lumMod val="50000"/>
                    <a:lumOff val="50000"/>
                  </a:schemeClr>
                </a:solidFill>
              </a:rPr>
              <a:t>://dashboard.ofb.ncsu.edu/</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61925"/>
            <a:ext cx="11620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552576"/>
            <a:ext cx="7632227" cy="477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922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61925"/>
            <a:ext cx="11620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90600" y="304800"/>
            <a:ext cx="713995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UNC-BOG’s Our Time, Our Future</a:t>
            </a:r>
            <a:endParaRPr lang="en-US" sz="2800"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0" y="1524000"/>
            <a:ext cx="79057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262961" y="6629400"/>
            <a:ext cx="6662465" cy="276999"/>
          </a:xfrm>
          <a:prstGeom prst="rect">
            <a:avLst/>
          </a:prstGeom>
          <a:noFill/>
        </p:spPr>
        <p:txBody>
          <a:bodyPr wrap="none" rtlCol="0">
            <a:spAutoFit/>
          </a:bodyPr>
          <a:lstStyle/>
          <a:p>
            <a:r>
              <a:rPr lang="en-US" sz="1200" dirty="0">
                <a:solidFill>
                  <a:schemeClr val="tx1">
                    <a:lumMod val="50000"/>
                    <a:lumOff val="50000"/>
                  </a:schemeClr>
                </a:solidFill>
              </a:rPr>
              <a:t>Source: http://www.northcarolina.edu/sites/default/files/strategic_directions_2013-2018_brochure.pdf</a:t>
            </a:r>
          </a:p>
        </p:txBody>
      </p:sp>
    </p:spTree>
    <p:extLst>
      <p:ext uri="{BB962C8B-B14F-4D97-AF65-F5344CB8AC3E}">
        <p14:creationId xmlns:p14="http://schemas.microsoft.com/office/powerpoint/2010/main" val="570954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61925"/>
            <a:ext cx="11620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90600" y="304800"/>
            <a:ext cx="7139954"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UNC-BOG’s Our Time, Our Future</a:t>
            </a: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067" y="3962400"/>
            <a:ext cx="76009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3810000"/>
            <a:ext cx="77724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62961" y="6553200"/>
            <a:ext cx="6662465" cy="276999"/>
          </a:xfrm>
          <a:prstGeom prst="rect">
            <a:avLst/>
          </a:prstGeom>
          <a:noFill/>
        </p:spPr>
        <p:txBody>
          <a:bodyPr wrap="none" rtlCol="0">
            <a:spAutoFit/>
          </a:bodyPr>
          <a:lstStyle/>
          <a:p>
            <a:r>
              <a:rPr lang="en-US" sz="1200" dirty="0">
                <a:solidFill>
                  <a:schemeClr val="tx1">
                    <a:lumMod val="50000"/>
                    <a:lumOff val="50000"/>
                  </a:schemeClr>
                </a:solidFill>
              </a:rPr>
              <a:t>Source: http://www.northcarolina.edu/sites/default/files/strategic_directions_2013-2018_brochure.pdf</a:t>
            </a:r>
          </a:p>
        </p:txBody>
      </p:sp>
      <p:sp>
        <p:nvSpPr>
          <p:cNvPr id="9" name="Rectangle 8"/>
          <p:cNvSpPr/>
          <p:nvPr/>
        </p:nvSpPr>
        <p:spPr>
          <a:xfrm>
            <a:off x="1050892" y="990600"/>
            <a:ext cx="8093108" cy="2677656"/>
          </a:xfrm>
          <a:prstGeom prst="rect">
            <a:avLst/>
          </a:prstGeom>
        </p:spPr>
        <p:txBody>
          <a:bodyPr wrap="square">
            <a:spAutoFit/>
          </a:bodyPr>
          <a:lstStyle/>
          <a:p>
            <a:r>
              <a:rPr lang="en-US" sz="2400" b="1" dirty="0" smtClean="0">
                <a:solidFill>
                  <a:srgbClr val="C00000"/>
                </a:solidFill>
                <a:latin typeface="Arial" panose="020B0604020202020204" pitchFamily="34" charset="0"/>
                <a:cs typeface="Arial" panose="020B0604020202020204" pitchFamily="34" charset="0"/>
              </a:rPr>
              <a:t>Goal 4: Maximizing Efficiencies</a:t>
            </a:r>
          </a:p>
          <a:p>
            <a:pPr marL="34290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Create operational efficiencies </a:t>
            </a:r>
            <a:r>
              <a:rPr lang="en-US" sz="2400" dirty="0" smtClean="0">
                <a:latin typeface="Arial" panose="020B0604020202020204" pitchFamily="34" charset="0"/>
                <a:cs typeface="Arial" panose="020B0604020202020204" pitchFamily="34" charset="0"/>
              </a:rPr>
              <a:t>through centralization</a:t>
            </a:r>
          </a:p>
          <a:p>
            <a:pPr marL="342900" indent="-34290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Create incentives </a:t>
            </a:r>
            <a:r>
              <a:rPr lang="en-US" sz="2400" dirty="0" smtClean="0">
                <a:latin typeface="Arial" panose="020B0604020202020204" pitchFamily="34" charset="0"/>
                <a:cs typeface="Arial" panose="020B0604020202020204" pitchFamily="34" charset="0"/>
              </a:rPr>
              <a:t>for campus efficiencies through performance funding</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Develop </a:t>
            </a:r>
            <a:r>
              <a:rPr lang="en-US" sz="2400" b="1" dirty="0" smtClean="0">
                <a:latin typeface="Arial" panose="020B0604020202020204" pitchFamily="34" charset="0"/>
                <a:cs typeface="Arial" panose="020B0604020202020204" pitchFamily="34" charset="0"/>
              </a:rPr>
              <a:t>system-wide guidelines </a:t>
            </a:r>
            <a:r>
              <a:rPr lang="en-US" sz="2400" dirty="0" smtClean="0">
                <a:latin typeface="Arial" panose="020B0604020202020204" pitchFamily="34" charset="0"/>
                <a:cs typeface="Arial" panose="020B0604020202020204" pitchFamily="34" charset="0"/>
              </a:rPr>
              <a:t>for academic productivity</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Collect better, </a:t>
            </a:r>
            <a:r>
              <a:rPr lang="en-US" sz="2400" b="1" dirty="0" smtClean="0">
                <a:latin typeface="Arial" panose="020B0604020202020204" pitchFamily="34" charset="0"/>
                <a:cs typeface="Arial" panose="020B0604020202020204" pitchFamily="34" charset="0"/>
              </a:rPr>
              <a:t>more comprehensive data</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555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61925"/>
            <a:ext cx="116205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90600" y="304800"/>
            <a:ext cx="7139954"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UNC-BOG Efficiency &amp; Effectiveness Metrics</a:t>
            </a:r>
          </a:p>
        </p:txBody>
      </p:sp>
      <p:sp>
        <p:nvSpPr>
          <p:cNvPr id="8" name="TextBox 7"/>
          <p:cNvSpPr txBox="1"/>
          <p:nvPr/>
        </p:nvSpPr>
        <p:spPr>
          <a:xfrm>
            <a:off x="1066800" y="6324600"/>
            <a:ext cx="2454070" cy="461665"/>
          </a:xfrm>
          <a:prstGeom prst="rect">
            <a:avLst/>
          </a:prstGeom>
          <a:noFill/>
        </p:spPr>
        <p:txBody>
          <a:bodyPr wrap="none" rtlCol="0">
            <a:spAutoFit/>
          </a:bodyPr>
          <a:lstStyle/>
          <a:p>
            <a:r>
              <a:rPr lang="en-US" sz="1200" dirty="0" smtClean="0">
                <a:solidFill>
                  <a:schemeClr val="tx1">
                    <a:lumMod val="50000"/>
                    <a:lumOff val="50000"/>
                  </a:schemeClr>
                </a:solidFill>
              </a:rPr>
              <a:t>* Metrics currently in use.</a:t>
            </a:r>
          </a:p>
          <a:p>
            <a:r>
              <a:rPr lang="en-US" sz="1200" dirty="0" smtClean="0">
                <a:solidFill>
                  <a:schemeClr val="tx1">
                    <a:lumMod val="50000"/>
                    <a:lumOff val="50000"/>
                  </a:schemeClr>
                </a:solidFill>
              </a:rPr>
              <a:t>Source</a:t>
            </a:r>
            <a:r>
              <a:rPr lang="en-US" sz="1200" dirty="0">
                <a:solidFill>
                  <a:schemeClr val="tx1">
                    <a:lumMod val="50000"/>
                    <a:lumOff val="50000"/>
                  </a:schemeClr>
                </a:solidFill>
              </a:rPr>
              <a:t>: </a:t>
            </a:r>
            <a:r>
              <a:rPr lang="en-US" sz="1200" dirty="0" smtClean="0">
                <a:solidFill>
                  <a:schemeClr val="tx1">
                    <a:lumMod val="50000"/>
                    <a:lumOff val="50000"/>
                  </a:schemeClr>
                </a:solidFill>
              </a:rPr>
              <a:t>UNC General Administration</a:t>
            </a:r>
            <a:endParaRPr lang="en-US" sz="1200" dirty="0">
              <a:solidFill>
                <a:schemeClr val="tx1">
                  <a:lumMod val="50000"/>
                  <a:lumOff val="50000"/>
                </a:schemeClr>
              </a:solidFill>
            </a:endParaRPr>
          </a:p>
        </p:txBody>
      </p:sp>
      <p:sp>
        <p:nvSpPr>
          <p:cNvPr id="12" name="Rectangle 11"/>
          <p:cNvSpPr/>
          <p:nvPr/>
        </p:nvSpPr>
        <p:spPr>
          <a:xfrm>
            <a:off x="1066800" y="1482328"/>
            <a:ext cx="7391400" cy="2000548"/>
          </a:xfrm>
          <a:prstGeom prst="rect">
            <a:avLst/>
          </a:prstGeom>
        </p:spPr>
        <p:txBody>
          <a:bodyPr wrap="square">
            <a:spAutoFit/>
          </a:bodyPr>
          <a:lstStyle/>
          <a:p>
            <a:r>
              <a:rPr lang="en-US" sz="2400" b="1" dirty="0" smtClean="0">
                <a:solidFill>
                  <a:srgbClr val="C00000"/>
                </a:solidFill>
                <a:latin typeface="Arial" panose="020B0604020202020204" pitchFamily="34" charset="0"/>
                <a:cs typeface="Arial" panose="020B0604020202020204" pitchFamily="34" charset="0"/>
              </a:rPr>
              <a:t>Operating Metrics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Education and Related spending per degree*</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UNC Compliance Index (UNC FIT)*</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Support Spending per Student</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Space Utilization: Average weekly use of student stations </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Financial Stability: Private Fundraising Index</a:t>
            </a:r>
          </a:p>
        </p:txBody>
      </p:sp>
      <p:sp>
        <p:nvSpPr>
          <p:cNvPr id="13" name="Rectangle 12"/>
          <p:cNvSpPr/>
          <p:nvPr/>
        </p:nvSpPr>
        <p:spPr>
          <a:xfrm>
            <a:off x="1066800" y="3733800"/>
            <a:ext cx="7391400" cy="2000548"/>
          </a:xfrm>
          <a:prstGeom prst="rect">
            <a:avLst/>
          </a:prstGeom>
        </p:spPr>
        <p:txBody>
          <a:bodyPr wrap="square">
            <a:spAutoFit/>
          </a:bodyPr>
          <a:lstStyle/>
          <a:p>
            <a:r>
              <a:rPr lang="en-US" sz="2400" b="1" dirty="0" smtClean="0">
                <a:solidFill>
                  <a:srgbClr val="C00000"/>
                </a:solidFill>
                <a:latin typeface="Arial" panose="020B0604020202020204" pitchFamily="34" charset="0"/>
                <a:cs typeface="Arial" panose="020B0604020202020204" pitchFamily="34" charset="0"/>
              </a:rPr>
              <a:t>Academic Metrics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Six-Year Graduation Rate*</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Freshman-to-Sophomore Retention Rate*</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Degrees Granted to Pell Grant Recipients*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Degree Efficiency*</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Attempted Hours to Degree</a:t>
            </a:r>
          </a:p>
        </p:txBody>
      </p:sp>
    </p:spTree>
    <p:extLst>
      <p:ext uri="{BB962C8B-B14F-4D97-AF65-F5344CB8AC3E}">
        <p14:creationId xmlns:p14="http://schemas.microsoft.com/office/powerpoint/2010/main" val="225155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5" name="TextBox 4"/>
          <p:cNvSpPr txBox="1"/>
          <p:nvPr/>
        </p:nvSpPr>
        <p:spPr>
          <a:xfrm>
            <a:off x="2438254" y="735861"/>
            <a:ext cx="5684845" cy="584775"/>
          </a:xfrm>
          <a:prstGeom prst="rect">
            <a:avLst/>
          </a:prstGeom>
          <a:noFill/>
        </p:spPr>
        <p:txBody>
          <a:bodyPr wrap="square" rtlCol="0">
            <a:spAutoFit/>
          </a:bodyPr>
          <a:lstStyle/>
          <a:p>
            <a:pPr defTabSz="457200">
              <a:spcAft>
                <a:spcPts val="1200"/>
              </a:spcAft>
            </a:pPr>
            <a:r>
              <a:rPr lang="en-US" sz="3200" b="1" dirty="0">
                <a:solidFill>
                  <a:prstClr val="black"/>
                </a:solidFill>
                <a:latin typeface="Arial (Body)"/>
              </a:rPr>
              <a:t>Upcoming ALM Topics</a:t>
            </a:r>
            <a:endParaRPr lang="en-US" sz="3200" dirty="0">
              <a:solidFill>
                <a:prstClr val="black"/>
              </a:solidFill>
              <a:latin typeface="Arial (Body)"/>
              <a:cs typeface="Arial"/>
            </a:endParaRPr>
          </a:p>
        </p:txBody>
      </p:sp>
      <p:sp>
        <p:nvSpPr>
          <p:cNvPr id="6" name="Subtitle 4"/>
          <p:cNvSpPr txBox="1">
            <a:spLocks/>
          </p:cNvSpPr>
          <p:nvPr/>
        </p:nvSpPr>
        <p:spPr bwMode="auto">
          <a:xfrm>
            <a:off x="1188752" y="1636144"/>
            <a:ext cx="818384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t" anchorCtr="0" compatLnSpc="1">
            <a:prstTxWarp prst="textNoShape">
              <a:avLst/>
            </a:prstTxWarp>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Arial"/>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3000" kern="1200">
                <a:solidFill>
                  <a:schemeClr val="tx1">
                    <a:tint val="75000"/>
                  </a:schemeClr>
                </a:solidFill>
                <a:latin typeface="Arial"/>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Arial"/>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3600" kern="1200">
                <a:solidFill>
                  <a:schemeClr val="tx1">
                    <a:tint val="75000"/>
                  </a:schemeClr>
                </a:solidFill>
                <a:latin typeface="Arial"/>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3600" kern="1200">
                <a:solidFill>
                  <a:schemeClr val="tx1">
                    <a:tint val="75000"/>
                  </a:schemeClr>
                </a:solidFill>
                <a:latin typeface="Arial"/>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lgn="l">
              <a:spcBef>
                <a:spcPts val="0"/>
              </a:spcBef>
              <a:buFont typeface="Arial" charset="0"/>
              <a:buChar char="•"/>
            </a:pPr>
            <a:r>
              <a:rPr lang="en-US" dirty="0" smtClean="0">
                <a:solidFill>
                  <a:prstClr val="black"/>
                </a:solidFill>
                <a:latin typeface="Arial (Body)"/>
              </a:rPr>
              <a:t>Sept. 9 </a:t>
            </a:r>
            <a:endParaRPr lang="en-US" dirty="0">
              <a:solidFill>
                <a:prstClr val="black"/>
              </a:solidFill>
              <a:latin typeface="Arial (Body)"/>
            </a:endParaRPr>
          </a:p>
          <a:p>
            <a:pPr lvl="0" algn="l">
              <a:spcBef>
                <a:spcPts val="0"/>
              </a:spcBef>
            </a:pPr>
            <a:r>
              <a:rPr lang="en-US" dirty="0">
                <a:solidFill>
                  <a:prstClr val="black"/>
                </a:solidFill>
                <a:latin typeface="Arial (Body)"/>
              </a:rPr>
              <a:t>	</a:t>
            </a:r>
            <a:r>
              <a:rPr lang="en-US" dirty="0" smtClean="0">
                <a:solidFill>
                  <a:prstClr val="black"/>
                </a:solidFill>
                <a:latin typeface="Arial (Body)"/>
              </a:rPr>
              <a:t>	Space, the Final Frontier </a:t>
            </a:r>
            <a:r>
              <a:rPr lang="en-US" dirty="0">
                <a:solidFill>
                  <a:prstClr val="black"/>
                </a:solidFill>
                <a:latin typeface="Arial (Body)"/>
              </a:rPr>
              <a:t>	</a:t>
            </a:r>
            <a:endParaRPr lang="en-US" dirty="0" smtClean="0">
              <a:solidFill>
                <a:prstClr val="black"/>
              </a:solidFill>
              <a:latin typeface="Arial (Body)"/>
            </a:endParaRPr>
          </a:p>
          <a:p>
            <a:pPr lvl="0" algn="l">
              <a:spcBef>
                <a:spcPts val="0"/>
              </a:spcBef>
            </a:pPr>
            <a:r>
              <a:rPr lang="en-US" sz="2000" dirty="0" smtClean="0">
                <a:solidFill>
                  <a:prstClr val="black"/>
                </a:solidFill>
                <a:latin typeface="Arial (Body)"/>
              </a:rPr>
              <a:t>		(</a:t>
            </a:r>
            <a:r>
              <a:rPr lang="en-US" sz="2000" dirty="0" err="1" smtClean="0">
                <a:solidFill>
                  <a:prstClr val="black"/>
                </a:solidFill>
                <a:latin typeface="Arial (Body)"/>
              </a:rPr>
              <a:t>Titmus</a:t>
            </a:r>
            <a:r>
              <a:rPr lang="en-US" sz="2000" dirty="0" smtClean="0">
                <a:solidFill>
                  <a:prstClr val="black"/>
                </a:solidFill>
                <a:latin typeface="Arial (Body)"/>
              </a:rPr>
              <a:t> </a:t>
            </a:r>
            <a:r>
              <a:rPr lang="en-US" sz="2000" dirty="0">
                <a:solidFill>
                  <a:prstClr val="black"/>
                </a:solidFill>
                <a:latin typeface="Arial (Body)"/>
              </a:rPr>
              <a:t>Theatre</a:t>
            </a:r>
            <a:r>
              <a:rPr lang="en-US" sz="2000" dirty="0" smtClean="0">
                <a:solidFill>
                  <a:prstClr val="black"/>
                </a:solidFill>
                <a:latin typeface="Arial (Body)"/>
              </a:rPr>
              <a:t>)</a:t>
            </a:r>
          </a:p>
          <a:p>
            <a:pPr lvl="0" algn="l">
              <a:spcBef>
                <a:spcPts val="0"/>
              </a:spcBef>
            </a:pPr>
            <a:endParaRPr lang="en-US" dirty="0">
              <a:solidFill>
                <a:prstClr val="black"/>
              </a:solidFill>
              <a:latin typeface="Arial (Body)"/>
            </a:endParaRPr>
          </a:p>
          <a:p>
            <a:pPr marL="342900" lvl="0" indent="-342900" algn="l">
              <a:spcBef>
                <a:spcPts val="0"/>
              </a:spcBef>
              <a:buFont typeface="Arial" charset="0"/>
              <a:buChar char="•"/>
            </a:pPr>
            <a:r>
              <a:rPr lang="en-US" dirty="0" smtClean="0">
                <a:solidFill>
                  <a:prstClr val="black"/>
                </a:solidFill>
                <a:latin typeface="Arial (Body)"/>
              </a:rPr>
              <a:t> Nov. 11 </a:t>
            </a:r>
            <a:endParaRPr lang="en-US" dirty="0">
              <a:solidFill>
                <a:prstClr val="black"/>
              </a:solidFill>
              <a:latin typeface="Arial (Body)"/>
            </a:endParaRPr>
          </a:p>
          <a:p>
            <a:pPr lvl="0" algn="l">
              <a:spcBef>
                <a:spcPts val="0"/>
              </a:spcBef>
            </a:pPr>
            <a:r>
              <a:rPr lang="en-US" dirty="0">
                <a:solidFill>
                  <a:prstClr val="black"/>
                </a:solidFill>
                <a:latin typeface="Arial (Body)"/>
              </a:rPr>
              <a:t>		</a:t>
            </a:r>
            <a:r>
              <a:rPr lang="en-US" dirty="0" smtClean="0">
                <a:solidFill>
                  <a:prstClr val="black"/>
                </a:solidFill>
                <a:latin typeface="Arial (Body)"/>
              </a:rPr>
              <a:t>Report Card on Strategic Plan</a:t>
            </a:r>
          </a:p>
          <a:p>
            <a:pPr lvl="0" algn="l">
              <a:spcBef>
                <a:spcPts val="0"/>
              </a:spcBef>
            </a:pPr>
            <a:r>
              <a:rPr lang="en-US" sz="2000" dirty="0">
                <a:solidFill>
                  <a:prstClr val="black"/>
                </a:solidFill>
                <a:latin typeface="Arial (Body)"/>
              </a:rPr>
              <a:t>	</a:t>
            </a:r>
            <a:r>
              <a:rPr lang="en-US" sz="2000" dirty="0" smtClean="0">
                <a:solidFill>
                  <a:prstClr val="black"/>
                </a:solidFill>
                <a:latin typeface="Arial (Body)"/>
              </a:rPr>
              <a:t>	(</a:t>
            </a:r>
            <a:r>
              <a:rPr lang="en-US" sz="2000" dirty="0" err="1" smtClean="0">
                <a:solidFill>
                  <a:prstClr val="black"/>
                </a:solidFill>
                <a:latin typeface="Arial (Body)"/>
              </a:rPr>
              <a:t>Titmus</a:t>
            </a:r>
            <a:r>
              <a:rPr lang="en-US" sz="2000" dirty="0" smtClean="0">
                <a:solidFill>
                  <a:prstClr val="black"/>
                </a:solidFill>
                <a:latin typeface="Arial (Body)"/>
              </a:rPr>
              <a:t> </a:t>
            </a:r>
            <a:r>
              <a:rPr lang="en-US" sz="2000" dirty="0">
                <a:solidFill>
                  <a:prstClr val="black"/>
                </a:solidFill>
                <a:latin typeface="Arial (Body)"/>
              </a:rPr>
              <a:t>Theatre</a:t>
            </a:r>
            <a:r>
              <a:rPr lang="en-US" sz="2000" dirty="0" smtClean="0">
                <a:solidFill>
                  <a:prstClr val="black"/>
                </a:solidFill>
                <a:latin typeface="Arial (Body)"/>
              </a:rPr>
              <a:t>)</a:t>
            </a:r>
          </a:p>
          <a:p>
            <a:pPr lvl="0" algn="l">
              <a:spcBef>
                <a:spcPts val="0"/>
              </a:spcBef>
            </a:pPr>
            <a:endParaRPr lang="en-US" sz="2000" dirty="0" smtClean="0">
              <a:solidFill>
                <a:prstClr val="black"/>
              </a:solidFill>
              <a:latin typeface="Arial (Body)"/>
            </a:endParaRPr>
          </a:p>
          <a:p>
            <a:pPr marL="342900" lvl="0" indent="-342900" algn="l">
              <a:spcBef>
                <a:spcPts val="0"/>
              </a:spcBef>
              <a:buFont typeface="Arial" charset="0"/>
              <a:buChar char="•"/>
            </a:pPr>
            <a:r>
              <a:rPr lang="en-US" dirty="0" smtClean="0">
                <a:solidFill>
                  <a:prstClr val="black"/>
                </a:solidFill>
                <a:latin typeface="Arial (Body)"/>
              </a:rPr>
              <a:t>Jan. 13, 2015 </a:t>
            </a:r>
            <a:endParaRPr lang="en-US" dirty="0">
              <a:solidFill>
                <a:prstClr val="black"/>
              </a:solidFill>
              <a:latin typeface="Arial (Body)"/>
            </a:endParaRPr>
          </a:p>
          <a:p>
            <a:pPr lvl="0" algn="l">
              <a:spcBef>
                <a:spcPts val="0"/>
              </a:spcBef>
            </a:pPr>
            <a:r>
              <a:rPr lang="en-US" dirty="0">
                <a:solidFill>
                  <a:prstClr val="black"/>
                </a:solidFill>
                <a:latin typeface="Arial (Body)"/>
              </a:rPr>
              <a:t>		</a:t>
            </a:r>
            <a:r>
              <a:rPr lang="en-US" dirty="0" smtClean="0">
                <a:solidFill>
                  <a:prstClr val="black"/>
                </a:solidFill>
                <a:latin typeface="Arial (Body)"/>
              </a:rPr>
              <a:t>Advancement Update</a:t>
            </a:r>
          </a:p>
          <a:p>
            <a:pPr lvl="0" algn="l">
              <a:spcBef>
                <a:spcPts val="0"/>
              </a:spcBef>
            </a:pPr>
            <a:r>
              <a:rPr lang="en-US" sz="2000" dirty="0">
                <a:solidFill>
                  <a:prstClr val="black"/>
                </a:solidFill>
                <a:latin typeface="Arial (Body)"/>
              </a:rPr>
              <a:t>	</a:t>
            </a:r>
            <a:r>
              <a:rPr lang="en-US" sz="2000" dirty="0" smtClean="0">
                <a:solidFill>
                  <a:prstClr val="black"/>
                </a:solidFill>
                <a:latin typeface="Arial (Body)"/>
              </a:rPr>
              <a:t>	(</a:t>
            </a:r>
            <a:r>
              <a:rPr lang="en-US" sz="2000" dirty="0" err="1" smtClean="0">
                <a:solidFill>
                  <a:prstClr val="black"/>
                </a:solidFill>
                <a:latin typeface="Arial (Body)"/>
              </a:rPr>
              <a:t>Titmus</a:t>
            </a:r>
            <a:r>
              <a:rPr lang="en-US" sz="2000" dirty="0" smtClean="0">
                <a:solidFill>
                  <a:prstClr val="black"/>
                </a:solidFill>
                <a:latin typeface="Arial (Body)"/>
              </a:rPr>
              <a:t> </a:t>
            </a:r>
            <a:r>
              <a:rPr lang="en-US" sz="2000" dirty="0">
                <a:solidFill>
                  <a:prstClr val="black"/>
                </a:solidFill>
                <a:latin typeface="Arial (Body)"/>
              </a:rPr>
              <a:t>Theatre)</a:t>
            </a:r>
          </a:p>
          <a:p>
            <a:pPr lvl="0" algn="l">
              <a:spcBef>
                <a:spcPts val="0"/>
              </a:spcBef>
            </a:pPr>
            <a:endParaRPr lang="en-US" sz="2000" dirty="0" smtClean="0">
              <a:solidFill>
                <a:prstClr val="black"/>
              </a:solidFill>
            </a:endParaRPr>
          </a:p>
          <a:p>
            <a:pPr lvl="0" algn="l">
              <a:spcBef>
                <a:spcPts val="0"/>
              </a:spcBef>
            </a:pPr>
            <a:endParaRPr lang="en-US" dirty="0">
              <a:solidFill>
                <a:prstClr val="black"/>
              </a:solidFill>
            </a:endParaRPr>
          </a:p>
        </p:txBody>
      </p:sp>
    </p:spTree>
    <p:extLst>
      <p:ext uri="{BB962C8B-B14F-4D97-AF65-F5344CB8AC3E}">
        <p14:creationId xmlns:p14="http://schemas.microsoft.com/office/powerpoint/2010/main" val="44800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1" y="-3352800"/>
            <a:ext cx="8458199" cy="12723138"/>
          </a:xfrm>
          <a:prstGeom prst="rect">
            <a:avLst/>
          </a:prstGeom>
        </p:spPr>
      </p:pic>
    </p:spTree>
    <p:extLst>
      <p:ext uri="{BB962C8B-B14F-4D97-AF65-F5344CB8AC3E}">
        <p14:creationId xmlns:p14="http://schemas.microsoft.com/office/powerpoint/2010/main" val="201618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1" y="-3352800"/>
            <a:ext cx="8458199" cy="12723139"/>
          </a:xfrm>
          <a:prstGeom prst="rect">
            <a:avLst/>
          </a:prstGeom>
        </p:spPr>
      </p:pic>
    </p:spTree>
    <p:extLst>
      <p:ext uri="{BB962C8B-B14F-4D97-AF65-F5344CB8AC3E}">
        <p14:creationId xmlns:p14="http://schemas.microsoft.com/office/powerpoint/2010/main" val="17142583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8" name="Picture 2" descr="C:\Users\ajmcneil\Downloads\CAMPUS.1911.2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524000"/>
            <a:ext cx="8458200" cy="126399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5486400"/>
            <a:ext cx="8077200" cy="769441"/>
          </a:xfrm>
          <a:prstGeom prst="rect">
            <a:avLst/>
          </a:prstGeom>
          <a:effectLst>
            <a:softEdge rad="31750"/>
          </a:effectLst>
        </p:spPr>
        <p:txBody>
          <a:bodyPr wrap="square">
            <a:spAutoFit/>
          </a:bodyPr>
          <a:lstStyle/>
          <a:p>
            <a:r>
              <a:rPr lang="en-US" sz="4400" b="1" dirty="0" smtClean="0">
                <a:solidFill>
                  <a:schemeClr val="bg1"/>
                </a:solidFill>
                <a:latin typeface="Arial" panose="020B0604020202020204" pitchFamily="34" charset="0"/>
                <a:cs typeface="Arial" panose="020B0604020202020204" pitchFamily="34" charset="0"/>
              </a:rPr>
              <a:t>FOCUSING ON OURSELVES</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10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2" name="Rectangle 11"/>
          <p:cNvSpPr/>
          <p:nvPr/>
        </p:nvSpPr>
        <p:spPr>
          <a:xfrm>
            <a:off x="990600" y="304800"/>
            <a:ext cx="668275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Recurring Efficiency Themes</a:t>
            </a:r>
            <a:endParaRPr lang="en-US" sz="2800" b="1" dirty="0">
              <a:latin typeface="Arial" panose="020B0604020202020204" pitchFamily="34" charset="0"/>
              <a:cs typeface="Arial" panose="020B0604020202020204" pitchFamily="34" charset="0"/>
            </a:endParaRPr>
          </a:p>
        </p:txBody>
      </p:sp>
      <p:sp>
        <p:nvSpPr>
          <p:cNvPr id="8" name="TextBox 7"/>
          <p:cNvSpPr txBox="1"/>
          <p:nvPr/>
        </p:nvSpPr>
        <p:spPr>
          <a:xfrm>
            <a:off x="1600200" y="1029355"/>
            <a:ext cx="7010400"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itchFamily="34" charset="0"/>
                <a:cs typeface="Arial" pitchFamily="34" charset="0"/>
              </a:rPr>
              <a:t> </a:t>
            </a:r>
            <a:r>
              <a:rPr lang="en-US" sz="2800" dirty="0" smtClean="0">
                <a:latin typeface="Arial" pitchFamily="34" charset="0"/>
                <a:cs typeface="Arial" pitchFamily="34" charset="0"/>
              </a:rPr>
              <a:t>Purchasing Efficiencies</a:t>
            </a:r>
            <a:br>
              <a:rPr lang="en-US" sz="2800" dirty="0" smtClean="0">
                <a:latin typeface="Arial" pitchFamily="34" charset="0"/>
                <a:cs typeface="Arial" pitchFamily="34" charset="0"/>
              </a:rPr>
            </a:br>
            <a:endParaRPr lang="en-US" sz="1600" dirty="0" smtClean="0">
              <a:latin typeface="Arial" pitchFamily="34" charset="0"/>
              <a:cs typeface="Arial" pitchFamily="34" charset="0"/>
            </a:endParaRPr>
          </a:p>
          <a:p>
            <a:pPr marL="457200" indent="-457200">
              <a:buFont typeface="Arial" panose="020B0604020202020204" pitchFamily="34" charset="0"/>
              <a:buChar char="•"/>
            </a:pPr>
            <a:r>
              <a:rPr lang="en-US" sz="2800" dirty="0" smtClean="0">
                <a:latin typeface="Arial" pitchFamily="34" charset="0"/>
                <a:cs typeface="Arial" pitchFamily="34" charset="0"/>
              </a:rPr>
              <a:t>Eliminate Redundancies / Create Shared Services</a:t>
            </a:r>
            <a:br>
              <a:rPr lang="en-US" sz="2800" dirty="0" smtClean="0">
                <a:latin typeface="Arial" pitchFamily="34" charset="0"/>
                <a:cs typeface="Arial" pitchFamily="34" charset="0"/>
              </a:rPr>
            </a:br>
            <a:endParaRPr lang="en-US" sz="1600" dirty="0" smtClean="0">
              <a:latin typeface="Arial" pitchFamily="34" charset="0"/>
              <a:cs typeface="Arial" pitchFamily="34" charset="0"/>
            </a:endParaRPr>
          </a:p>
          <a:p>
            <a:pPr marL="457200" indent="-457200">
              <a:buFont typeface="Arial" panose="020B0604020202020204" pitchFamily="34" charset="0"/>
              <a:buChar char="•"/>
            </a:pPr>
            <a:r>
              <a:rPr lang="en-US" sz="2800" dirty="0" smtClean="0">
                <a:latin typeface="Arial" pitchFamily="34" charset="0"/>
                <a:cs typeface="Arial" pitchFamily="34" charset="0"/>
              </a:rPr>
              <a:t>Consolidate IT Infrastructure</a:t>
            </a:r>
            <a:br>
              <a:rPr lang="en-US" sz="2800" dirty="0" smtClean="0">
                <a:latin typeface="Arial" pitchFamily="34" charset="0"/>
                <a:cs typeface="Arial" pitchFamily="34" charset="0"/>
              </a:rPr>
            </a:br>
            <a:endParaRPr lang="en-US" sz="1600" dirty="0" smtClean="0">
              <a:latin typeface="Arial" pitchFamily="34" charset="0"/>
              <a:cs typeface="Arial" pitchFamily="34" charset="0"/>
            </a:endParaRPr>
          </a:p>
          <a:p>
            <a:pPr marL="457200" indent="-457200">
              <a:buFont typeface="Arial" panose="020B0604020202020204" pitchFamily="34" charset="0"/>
              <a:buChar char="•"/>
            </a:pPr>
            <a:r>
              <a:rPr lang="en-US" sz="2800" dirty="0" smtClean="0">
                <a:latin typeface="Arial" pitchFamily="34" charset="0"/>
                <a:cs typeface="Arial" pitchFamily="34" charset="0"/>
              </a:rPr>
              <a:t>Implement Enterprise Systems (PeopleSoft)</a:t>
            </a:r>
            <a:br>
              <a:rPr lang="en-US" sz="2800" dirty="0" smtClean="0">
                <a:latin typeface="Arial" pitchFamily="34" charset="0"/>
                <a:cs typeface="Arial" pitchFamily="34" charset="0"/>
              </a:rPr>
            </a:br>
            <a:endParaRPr lang="en-US" sz="1600" dirty="0" smtClean="0">
              <a:latin typeface="Arial" pitchFamily="34" charset="0"/>
              <a:cs typeface="Arial" pitchFamily="34" charset="0"/>
            </a:endParaRPr>
          </a:p>
          <a:p>
            <a:pPr marL="457200" indent="-457200">
              <a:buFont typeface="Arial" panose="020B0604020202020204" pitchFamily="34" charset="0"/>
              <a:buChar char="•"/>
            </a:pPr>
            <a:r>
              <a:rPr lang="en-US" sz="2800" dirty="0" smtClean="0">
                <a:latin typeface="Arial" pitchFamily="34" charset="0"/>
                <a:cs typeface="Arial" pitchFamily="34" charset="0"/>
              </a:rPr>
              <a:t>Focus on Energy Reduction</a:t>
            </a:r>
            <a:br>
              <a:rPr lang="en-US" sz="2800" dirty="0" smtClean="0">
                <a:latin typeface="Arial" pitchFamily="34" charset="0"/>
                <a:cs typeface="Arial" pitchFamily="34" charset="0"/>
              </a:rPr>
            </a:br>
            <a:endParaRPr lang="en-US" sz="1600" dirty="0" smtClean="0">
              <a:latin typeface="Arial" pitchFamily="34" charset="0"/>
              <a:cs typeface="Arial" pitchFamily="34" charset="0"/>
            </a:endParaRPr>
          </a:p>
          <a:p>
            <a:pPr marL="457200" indent="-457200">
              <a:buFont typeface="Arial" panose="020B0604020202020204" pitchFamily="34" charset="0"/>
              <a:buChar char="•"/>
            </a:pPr>
            <a:r>
              <a:rPr lang="en-US" sz="2800" dirty="0" smtClean="0">
                <a:latin typeface="Arial" pitchFamily="34" charset="0"/>
                <a:cs typeface="Arial" pitchFamily="34" charset="0"/>
              </a:rPr>
              <a:t>Improve Space Management</a:t>
            </a:r>
            <a:br>
              <a:rPr lang="en-US" sz="2800" dirty="0" smtClean="0">
                <a:latin typeface="Arial" pitchFamily="34" charset="0"/>
                <a:cs typeface="Arial" pitchFamily="34" charset="0"/>
              </a:rPr>
            </a:br>
            <a:endParaRPr lang="en-US" sz="1600" dirty="0" smtClean="0">
              <a:latin typeface="Arial" pitchFamily="34" charset="0"/>
              <a:cs typeface="Arial" pitchFamily="34" charset="0"/>
            </a:endParaRPr>
          </a:p>
          <a:p>
            <a:pPr marL="457200" indent="-457200">
              <a:buFont typeface="Arial" panose="020B0604020202020204" pitchFamily="34" charset="0"/>
              <a:buChar char="•"/>
            </a:pPr>
            <a:r>
              <a:rPr lang="en-US" sz="2800" dirty="0" smtClean="0">
                <a:latin typeface="Arial" pitchFamily="34" charset="0"/>
                <a:cs typeface="Arial" pitchFamily="34" charset="0"/>
              </a:rPr>
              <a:t>Apply Metrics to Most Everything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12401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762000"/>
            <a:ext cx="7239000" cy="245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188" y="3124200"/>
            <a:ext cx="378142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2" name="Rectangle 11"/>
          <p:cNvSpPr/>
          <p:nvPr/>
        </p:nvSpPr>
        <p:spPr>
          <a:xfrm>
            <a:off x="990600" y="304800"/>
            <a:ext cx="668275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NC State’s Strategic Plan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148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2" name="Rectangle 1"/>
          <p:cNvSpPr/>
          <p:nvPr/>
        </p:nvSpPr>
        <p:spPr>
          <a:xfrm>
            <a:off x="1371600" y="1378089"/>
            <a:ext cx="7391400" cy="5632311"/>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Progress</a:t>
            </a:r>
            <a:endParaRPr lang="en-US" sz="24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Realignment Initiatives</a:t>
            </a:r>
          </a:p>
          <a:p>
            <a:pPr marL="1257300" lvl="2"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Consolidation of Investment Management</a:t>
            </a:r>
          </a:p>
          <a:p>
            <a:pPr marL="1257300" lvl="2"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Office for Information Technology</a:t>
            </a:r>
          </a:p>
          <a:p>
            <a:pPr marL="1257300" lvl="2"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Campus Enterprises</a:t>
            </a:r>
            <a:endParaRPr lang="en-US" sz="2400" b="1" dirty="0" smtClean="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Economic Development</a:t>
            </a:r>
          </a:p>
          <a:p>
            <a:pPr marL="1257300" lvl="2"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Division of Academic and Student Affairs</a:t>
            </a:r>
          </a:p>
          <a:p>
            <a:pPr marL="1257300" lvl="2"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College of Sciences</a:t>
            </a:r>
          </a:p>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Challenges/Opportunities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Best strategic decisions may need investment, not necessarily cost reducing or cost neutral</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Thinking at the university level, not departmental or divisional</a:t>
            </a: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p:txBody>
      </p:sp>
      <p:sp>
        <p:nvSpPr>
          <p:cNvPr id="5" name="Rectangle 4"/>
          <p:cNvSpPr/>
          <p:nvPr/>
        </p:nvSpPr>
        <p:spPr>
          <a:xfrm>
            <a:off x="990600" y="304800"/>
            <a:ext cx="7543800"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Align Resources with Strategic Priorities: </a:t>
            </a:r>
            <a:r>
              <a:rPr lang="en-US" sz="2800" b="1" dirty="0" smtClean="0">
                <a:solidFill>
                  <a:srgbClr val="C00000"/>
                </a:solidFill>
                <a:latin typeface="Arial" panose="020B0604020202020204" pitchFamily="34" charset="0"/>
                <a:cs typeface="Arial" panose="020B0604020202020204" pitchFamily="34" charset="0"/>
              </a:rPr>
              <a:t>Organizational</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682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2" name="Rectangle 1"/>
          <p:cNvSpPr/>
          <p:nvPr/>
        </p:nvSpPr>
        <p:spPr>
          <a:xfrm>
            <a:off x="1447800" y="1752600"/>
            <a:ext cx="7391400" cy="4154984"/>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Progress</a:t>
            </a:r>
            <a:endParaRPr lang="en-US" sz="24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Budget Restructuring Task Force</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Strategic Resource Management </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Diversifying financial resources</a:t>
            </a:r>
          </a:p>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Challenges/Opportunities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Budget restructuring will be gradual adjustment for </a:t>
            </a:r>
            <a:r>
              <a:rPr lang="en-US" sz="2400" dirty="0" smtClean="0">
                <a:latin typeface="Arial" panose="020B0604020202020204" pitchFamily="34" charset="0"/>
                <a:cs typeface="Arial" panose="020B0604020202020204" pitchFamily="34" charset="0"/>
              </a:rPr>
              <a:t>long term impact</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Alternate resources may need years before having budgetary impact</a:t>
            </a: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p:txBody>
      </p:sp>
      <p:sp>
        <p:nvSpPr>
          <p:cNvPr id="5" name="Rectangle 4"/>
          <p:cNvSpPr/>
          <p:nvPr/>
        </p:nvSpPr>
        <p:spPr>
          <a:xfrm>
            <a:off x="990600" y="304800"/>
            <a:ext cx="7543800"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Align Resources with Strategic Priorities: </a:t>
            </a:r>
            <a:r>
              <a:rPr lang="en-US" sz="2800" b="1" dirty="0" smtClean="0">
                <a:solidFill>
                  <a:srgbClr val="C00000"/>
                </a:solidFill>
                <a:latin typeface="Arial" panose="020B0604020202020204" pitchFamily="34" charset="0"/>
                <a:cs typeface="Arial" panose="020B0604020202020204" pitchFamily="34" charset="0"/>
              </a:rPr>
              <a:t>Fiscal</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636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2" name="Rectangle 1"/>
          <p:cNvSpPr/>
          <p:nvPr/>
        </p:nvSpPr>
        <p:spPr>
          <a:xfrm>
            <a:off x="1447800" y="1371600"/>
            <a:ext cx="7391400" cy="532453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Progress</a:t>
            </a:r>
            <a:endParaRPr lang="en-US" sz="24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University Space Principles updated for better utilization of classrooms</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Space </a:t>
            </a:r>
            <a:r>
              <a:rPr lang="en-US" sz="2400" dirty="0">
                <a:latin typeface="Arial" panose="020B0604020202020204" pitchFamily="34" charset="0"/>
                <a:cs typeface="Arial" panose="020B0604020202020204" pitchFamily="34" charset="0"/>
              </a:rPr>
              <a:t>Planning </a:t>
            </a:r>
            <a:r>
              <a:rPr lang="en-US" sz="2400" dirty="0" smtClean="0">
                <a:latin typeface="Arial" panose="020B0604020202020204" pitchFamily="34" charset="0"/>
                <a:cs typeface="Arial" panose="020B0604020202020204" pitchFamily="34" charset="0"/>
              </a:rPr>
              <a:t>Team completed analysis of inventory.</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Tagging people to </a:t>
            </a:r>
            <a:r>
              <a:rPr lang="en-US" sz="2400" dirty="0" smtClean="0">
                <a:latin typeface="Arial" panose="020B0604020202020204" pitchFamily="34" charset="0"/>
                <a:cs typeface="Arial" panose="020B0604020202020204" pitchFamily="34" charset="0"/>
              </a:rPr>
              <a:t>space</a:t>
            </a:r>
          </a:p>
          <a:p>
            <a:pPr marL="1257300" lvl="2"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Completing </a:t>
            </a:r>
            <a:r>
              <a:rPr lang="en-US" sz="2000" dirty="0">
                <a:latin typeface="Arial" panose="020B0604020202020204" pitchFamily="34" charset="0"/>
                <a:cs typeface="Arial" panose="020B0604020202020204" pitchFamily="34" charset="0"/>
              </a:rPr>
              <a:t>office space, working on research </a:t>
            </a:r>
            <a:r>
              <a:rPr lang="en-US" sz="2000" dirty="0" smtClean="0">
                <a:latin typeface="Arial" panose="020B0604020202020204" pitchFamily="34" charset="0"/>
                <a:cs typeface="Arial" panose="020B0604020202020204" pitchFamily="34" charset="0"/>
              </a:rPr>
              <a:t>space</a:t>
            </a:r>
            <a:endParaRPr lang="en-US" sz="2000"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Transitioned </a:t>
            </a:r>
            <a:r>
              <a:rPr lang="en-US" sz="2000" dirty="0">
                <a:latin typeface="Arial" panose="020B0604020202020204" pitchFamily="34" charset="0"/>
                <a:cs typeface="Arial" panose="020B0604020202020204" pitchFamily="34" charset="0"/>
              </a:rPr>
              <a:t>data for 1,400 buildings and 40,000 rooms to new </a:t>
            </a:r>
            <a:r>
              <a:rPr lang="en-US" sz="2000" dirty="0" smtClean="0">
                <a:latin typeface="Arial" panose="020B0604020202020204" pitchFamily="34" charset="0"/>
                <a:cs typeface="Arial" panose="020B0604020202020204" pitchFamily="34" charset="0"/>
              </a:rPr>
              <a:t>software system</a:t>
            </a:r>
          </a:p>
          <a:p>
            <a:pPr marL="1257300" lvl="2"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Challenges/Opportunities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Thinking about class schedules differently</a:t>
            </a:r>
          </a:p>
          <a:p>
            <a:pPr marL="1257300" lvl="2"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p:txBody>
      </p:sp>
      <p:sp>
        <p:nvSpPr>
          <p:cNvPr id="5" name="Rectangle 4"/>
          <p:cNvSpPr/>
          <p:nvPr/>
        </p:nvSpPr>
        <p:spPr>
          <a:xfrm>
            <a:off x="990600" y="304800"/>
            <a:ext cx="7543800"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Align Resources with Strategic Priorities: </a:t>
            </a:r>
            <a:r>
              <a:rPr lang="en-US" sz="2800" b="1" dirty="0" smtClean="0">
                <a:solidFill>
                  <a:srgbClr val="C00000"/>
                </a:solidFill>
                <a:latin typeface="Arial" panose="020B0604020202020204" pitchFamily="34" charset="0"/>
                <a:cs typeface="Arial" panose="020B0604020202020204" pitchFamily="34" charset="0"/>
              </a:rPr>
              <a:t>Space</a:t>
            </a:r>
            <a:endParaRPr lang="en-US" sz="28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1262961" y="6550223"/>
            <a:ext cx="1789336" cy="276999"/>
          </a:xfrm>
          <a:prstGeom prst="rect">
            <a:avLst/>
          </a:prstGeom>
          <a:noFill/>
        </p:spPr>
        <p:txBody>
          <a:bodyPr wrap="none" rtlCol="0">
            <a:spAutoFit/>
          </a:bodyPr>
          <a:lstStyle/>
          <a:p>
            <a:r>
              <a:rPr lang="en-US" sz="1200" dirty="0" smtClean="0">
                <a:solidFill>
                  <a:schemeClr val="tx1">
                    <a:lumMod val="50000"/>
                    <a:lumOff val="50000"/>
                  </a:schemeClr>
                </a:solidFill>
              </a:rPr>
              <a:t>Source: Facilities Division.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111012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6" name="Rectangle 5"/>
          <p:cNvSpPr/>
          <p:nvPr/>
        </p:nvSpPr>
        <p:spPr>
          <a:xfrm>
            <a:off x="990600" y="304800"/>
            <a:ext cx="800100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Configure University Services for Efficiency and Effectiveness: </a:t>
            </a:r>
          </a:p>
          <a:p>
            <a:r>
              <a:rPr lang="en-US" sz="2800" b="1" dirty="0" smtClean="0">
                <a:solidFill>
                  <a:srgbClr val="C00000"/>
                </a:solidFill>
                <a:latin typeface="Arial" panose="020B0604020202020204" pitchFamily="34" charset="0"/>
                <a:cs typeface="Arial" panose="020B0604020202020204" pitchFamily="34" charset="0"/>
              </a:rPr>
              <a:t>Shared Services</a:t>
            </a:r>
            <a:endParaRPr lang="en-US" sz="2800" b="1" dirty="0">
              <a:solidFill>
                <a:srgbClr val="C00000"/>
              </a:solidFill>
              <a:latin typeface="Arial" panose="020B0604020202020204" pitchFamily="34" charset="0"/>
              <a:cs typeface="Arial" panose="020B0604020202020204" pitchFamily="34" charset="0"/>
            </a:endParaRPr>
          </a:p>
        </p:txBody>
      </p:sp>
      <p:sp>
        <p:nvSpPr>
          <p:cNvPr id="7" name="Rectangle 6"/>
          <p:cNvSpPr/>
          <p:nvPr/>
        </p:nvSpPr>
        <p:spPr>
          <a:xfrm>
            <a:off x="1447800" y="2070080"/>
            <a:ext cx="7391400" cy="4154984"/>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Progress</a:t>
            </a:r>
            <a:endParaRPr lang="en-US" sz="24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Onboarding Center</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CALS Business Operations Pilot</a:t>
            </a:r>
          </a:p>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Challenges/Opportunities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Finding right mix of shared services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Modifying systems to compliment business support</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Launching online professional development for faculty and staff</a:t>
            </a: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99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6" name="Rectangle 5"/>
          <p:cNvSpPr/>
          <p:nvPr/>
        </p:nvSpPr>
        <p:spPr>
          <a:xfrm>
            <a:off x="990600" y="304800"/>
            <a:ext cx="800100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Configure University Services for Efficiency and Effectiveness: </a:t>
            </a:r>
            <a:br>
              <a:rPr lang="en-US" sz="2800" b="1" dirty="0" smtClean="0">
                <a:latin typeface="Arial" panose="020B0604020202020204" pitchFamily="34" charset="0"/>
                <a:cs typeface="Arial" panose="020B0604020202020204" pitchFamily="34" charset="0"/>
              </a:rPr>
            </a:br>
            <a:r>
              <a:rPr lang="en-US" sz="2800" b="1" dirty="0" smtClean="0">
                <a:solidFill>
                  <a:srgbClr val="C00000"/>
                </a:solidFill>
                <a:latin typeface="Arial" panose="020B0604020202020204" pitchFamily="34" charset="0"/>
                <a:cs typeface="Arial" panose="020B0604020202020204" pitchFamily="34" charset="0"/>
              </a:rPr>
              <a:t>Administrative Process Improvement</a:t>
            </a:r>
            <a:endParaRPr lang="en-US" sz="2800" b="1" dirty="0">
              <a:solidFill>
                <a:srgbClr val="C00000"/>
              </a:solidFill>
              <a:latin typeface="Arial" panose="020B0604020202020204" pitchFamily="34" charset="0"/>
              <a:cs typeface="Arial" panose="020B0604020202020204" pitchFamily="34" charset="0"/>
            </a:endParaRPr>
          </a:p>
        </p:txBody>
      </p:sp>
      <p:sp>
        <p:nvSpPr>
          <p:cNvPr id="7" name="Rectangle 6"/>
          <p:cNvSpPr/>
          <p:nvPr/>
        </p:nvSpPr>
        <p:spPr>
          <a:xfrm>
            <a:off x="1447800" y="2081748"/>
            <a:ext cx="7391400" cy="452431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Progress</a:t>
            </a:r>
            <a:endParaRPr lang="en-US" sz="24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Facilities Modification Overhaul</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Electronic Document Management</a:t>
            </a:r>
          </a:p>
          <a:p>
            <a:pPr marL="800100" lvl="1"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MarketPlace</a:t>
            </a:r>
            <a:r>
              <a:rPr lang="en-US" sz="2400" dirty="0" smtClean="0">
                <a:latin typeface="Arial" panose="020B0604020202020204" pitchFamily="34" charset="0"/>
                <a:cs typeface="Arial" panose="020B0604020202020204" pitchFamily="34" charset="0"/>
              </a:rPr>
              <a:t> Expansion</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Travel Portal</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PI Portal</a:t>
            </a:r>
          </a:p>
          <a:p>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Challenges/Opportunities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Staying focused on high impact ideas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Collecting and communicating improvements</a:t>
            </a: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515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7" name="Rectangle 6"/>
          <p:cNvSpPr/>
          <p:nvPr/>
        </p:nvSpPr>
        <p:spPr>
          <a:xfrm>
            <a:off x="1639019" y="1294936"/>
            <a:ext cx="6021238" cy="1323439"/>
          </a:xfrm>
          <a:prstGeom prst="rect">
            <a:avLst/>
          </a:prstGeom>
        </p:spPr>
        <p:txBody>
          <a:bodyPr wrap="square">
            <a:spAutoFit/>
          </a:bodyPr>
          <a:lstStyle/>
          <a:p>
            <a:pPr lvl="0" algn="ctr" fontAlgn="auto">
              <a:spcBef>
                <a:spcPts val="0"/>
              </a:spcBef>
              <a:spcAft>
                <a:spcPts val="0"/>
              </a:spcAft>
            </a:pPr>
            <a:r>
              <a:rPr lang="en-US" sz="4000" b="1" dirty="0" smtClean="0">
                <a:solidFill>
                  <a:prstClr val="black"/>
                </a:solidFill>
                <a:latin typeface="Arial"/>
              </a:rPr>
              <a:t>Organizational</a:t>
            </a:r>
          </a:p>
          <a:p>
            <a:pPr lvl="0" algn="ctr" fontAlgn="auto">
              <a:spcBef>
                <a:spcPts val="0"/>
              </a:spcBef>
              <a:spcAft>
                <a:spcPts val="0"/>
              </a:spcAft>
            </a:pPr>
            <a:r>
              <a:rPr lang="en-US" sz="4000" b="1" dirty="0" smtClean="0">
                <a:solidFill>
                  <a:prstClr val="black"/>
                </a:solidFill>
                <a:latin typeface="Arial"/>
              </a:rPr>
              <a:t>Excellence</a:t>
            </a:r>
            <a:endParaRPr lang="en-US" dirty="0" smtClean="0">
              <a:solidFill>
                <a:prstClr val="white"/>
              </a:solidFill>
              <a:latin typeface="Arial"/>
            </a:endParaRPr>
          </a:p>
        </p:txBody>
      </p:sp>
      <p:sp>
        <p:nvSpPr>
          <p:cNvPr id="8" name="Rectangle 7"/>
          <p:cNvSpPr/>
          <p:nvPr/>
        </p:nvSpPr>
        <p:spPr>
          <a:xfrm>
            <a:off x="2363638" y="3970651"/>
            <a:ext cx="4572000" cy="1569660"/>
          </a:xfrm>
          <a:prstGeom prst="rect">
            <a:avLst/>
          </a:prstGeom>
        </p:spPr>
        <p:txBody>
          <a:bodyPr>
            <a:spAutoFit/>
          </a:bodyPr>
          <a:lstStyle/>
          <a:p>
            <a:pPr lvl="0" algn="ctr">
              <a:spcBef>
                <a:spcPct val="20000"/>
              </a:spcBef>
              <a:defRPr/>
            </a:pPr>
            <a:r>
              <a:rPr lang="en-US" sz="3200" dirty="0" smtClean="0">
                <a:solidFill>
                  <a:sysClr val="windowText" lastClr="000000">
                    <a:tint val="75000"/>
                  </a:sysClr>
                </a:solidFill>
                <a:latin typeface="Arial"/>
              </a:rPr>
              <a:t>Charles D. Leffler</a:t>
            </a:r>
            <a:br>
              <a:rPr lang="en-US" sz="3200" dirty="0" smtClean="0">
                <a:solidFill>
                  <a:sysClr val="windowText" lastClr="000000">
                    <a:tint val="75000"/>
                  </a:sysClr>
                </a:solidFill>
                <a:latin typeface="Arial"/>
              </a:rPr>
            </a:br>
            <a:r>
              <a:rPr lang="en-US" sz="3200" dirty="0" smtClean="0">
                <a:solidFill>
                  <a:sysClr val="windowText" lastClr="000000">
                    <a:tint val="75000"/>
                  </a:sysClr>
                </a:solidFill>
                <a:latin typeface="Arial"/>
              </a:rPr>
              <a:t>Vice Chancellor for Finance and Business</a:t>
            </a:r>
            <a:endParaRPr lang="en-US" sz="3200" dirty="0">
              <a:solidFill>
                <a:sysClr val="windowText" lastClr="000000">
                  <a:tint val="75000"/>
                </a:sysClr>
              </a:solidFill>
              <a:latin typeface="Arial"/>
            </a:endParaRPr>
          </a:p>
        </p:txBody>
      </p:sp>
    </p:spTree>
    <p:extLst>
      <p:ext uri="{BB962C8B-B14F-4D97-AF65-F5344CB8AC3E}">
        <p14:creationId xmlns:p14="http://schemas.microsoft.com/office/powerpoint/2010/main" val="4129507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6" name="Content Placeholder 3"/>
          <p:cNvPicPr>
            <a:picLocks noChangeAspect="1"/>
          </p:cNvPicPr>
          <p:nvPr/>
        </p:nvPicPr>
        <p:blipFill>
          <a:blip r:embed="rId4" cstate="print"/>
          <a:srcRect l="7934" r="7934"/>
          <a:stretch>
            <a:fillRect/>
          </a:stretch>
        </p:blipFill>
        <p:spPr>
          <a:xfrm>
            <a:off x="762000" y="1722437"/>
            <a:ext cx="8229600" cy="4525963"/>
          </a:xfrm>
          <a:prstGeom prst="rect">
            <a:avLst/>
          </a:prstGeom>
        </p:spPr>
      </p:pic>
      <p:sp>
        <p:nvSpPr>
          <p:cNvPr id="7" name="Rectangle 6"/>
          <p:cNvSpPr/>
          <p:nvPr/>
        </p:nvSpPr>
        <p:spPr>
          <a:xfrm>
            <a:off x="990600" y="304800"/>
            <a:ext cx="800100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Configure University Services for Efficiency and Effectiveness: </a:t>
            </a:r>
          </a:p>
          <a:p>
            <a:r>
              <a:rPr lang="en-US" sz="2800" b="1" dirty="0" smtClean="0">
                <a:solidFill>
                  <a:srgbClr val="C00000"/>
                </a:solidFill>
                <a:latin typeface="Arial" panose="020B0604020202020204" pitchFamily="34" charset="0"/>
                <a:cs typeface="Arial" panose="020B0604020202020204" pitchFamily="34" charset="0"/>
              </a:rPr>
              <a:t>PI Portal</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475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6" name="Rectangle 5"/>
          <p:cNvSpPr/>
          <p:nvPr/>
        </p:nvSpPr>
        <p:spPr>
          <a:xfrm>
            <a:off x="990600" y="304800"/>
            <a:ext cx="800100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Configure University Services for Efficiency and Effectiveness: </a:t>
            </a:r>
          </a:p>
          <a:p>
            <a:r>
              <a:rPr lang="en-US" sz="2800" b="1" dirty="0" smtClean="0">
                <a:solidFill>
                  <a:srgbClr val="C00000"/>
                </a:solidFill>
                <a:latin typeface="Arial" panose="020B0604020202020204" pitchFamily="34" charset="0"/>
                <a:cs typeface="Arial" panose="020B0604020202020204" pitchFamily="34" charset="0"/>
              </a:rPr>
              <a:t>Energy </a:t>
            </a:r>
            <a:r>
              <a:rPr lang="en-US" sz="2800" b="1" dirty="0">
                <a:solidFill>
                  <a:srgbClr val="C00000"/>
                </a:solidFill>
                <a:latin typeface="Arial" panose="020B0604020202020204" pitchFamily="34" charset="0"/>
                <a:cs typeface="Arial" panose="020B0604020202020204" pitchFamily="34" charset="0"/>
              </a:rPr>
              <a:t>and Sustainability</a:t>
            </a:r>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294" b="-15294"/>
          <a:stretch/>
        </p:blipFill>
        <p:spPr bwMode="auto">
          <a:xfrm rot="60000">
            <a:off x="750433" y="3882900"/>
            <a:ext cx="8465659" cy="358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47800" y="1689080"/>
            <a:ext cx="7391400" cy="2215991"/>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Progress</a:t>
            </a:r>
            <a:endParaRPr lang="en-US" sz="24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Energy consumption down 23% since 2009</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Performance Contracting Projects</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Co-Generation</a:t>
            </a:r>
          </a:p>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2012-13 Highlights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609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jmcneil\Downloads\_MAH4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75" y="0"/>
            <a:ext cx="10299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Tree>
    <p:extLst>
      <p:ext uri="{BB962C8B-B14F-4D97-AF65-F5344CB8AC3E}">
        <p14:creationId xmlns:p14="http://schemas.microsoft.com/office/powerpoint/2010/main" val="2538832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4" y="1"/>
            <a:ext cx="10296524" cy="68579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Tree>
    <p:extLst>
      <p:ext uri="{BB962C8B-B14F-4D97-AF65-F5344CB8AC3E}">
        <p14:creationId xmlns:p14="http://schemas.microsoft.com/office/powerpoint/2010/main" val="4910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6" name="Content Placeholder 1"/>
          <p:cNvSpPr txBox="1">
            <a:spLocks/>
          </p:cNvSpPr>
          <p:nvPr/>
        </p:nvSpPr>
        <p:spPr>
          <a:xfrm>
            <a:off x="4885716" y="1055154"/>
            <a:ext cx="4105883" cy="54980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spcBef>
                <a:spcPts val="1200"/>
              </a:spcBef>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Campus shared nearly 200 ideas</a:t>
            </a:r>
          </a:p>
          <a:p>
            <a:pPr marL="457200" indent="-457200" algn="l">
              <a:spcBef>
                <a:spcPts val="1200"/>
              </a:spcBef>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First set of recommendations approved in May 2014</a:t>
            </a:r>
          </a:p>
          <a:p>
            <a:pPr marL="457200" indent="-457200" algn="l">
              <a:spcBef>
                <a:spcPts val="1200"/>
              </a:spcBef>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Communicated to campus May 28, 2014</a:t>
            </a:r>
          </a:p>
          <a:p>
            <a:pPr marL="457200" indent="-457200" algn="l">
              <a:spcBef>
                <a:spcPts val="1200"/>
              </a:spcBef>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Second set of recommendations in July 2014</a:t>
            </a:r>
          </a:p>
          <a:p>
            <a:pPr marL="457200" indent="-457200" algn="l">
              <a:spcBef>
                <a:spcPts val="1200"/>
              </a:spcBef>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Next update to campus in August 2014</a:t>
            </a:r>
          </a:p>
          <a:p>
            <a:pPr lvl="1" algn="l">
              <a:spcBef>
                <a:spcPts val="1200"/>
              </a:spcBef>
            </a:pPr>
            <a:endParaRPr lang="en-US" sz="2600" dirty="0" smtClean="0">
              <a:solidFill>
                <a:schemeClr val="tx1"/>
              </a:solidFill>
              <a:latin typeface="Arial" panose="020B0604020202020204" pitchFamily="34" charset="0"/>
              <a:cs typeface="Arial" panose="020B0604020202020204" pitchFamily="34" charset="0"/>
            </a:endParaRPr>
          </a:p>
        </p:txBody>
      </p:sp>
      <p:sp>
        <p:nvSpPr>
          <p:cNvPr id="8" name="Title 1"/>
          <p:cNvSpPr txBox="1">
            <a:spLocks/>
          </p:cNvSpPr>
          <p:nvPr/>
        </p:nvSpPr>
        <p:spPr>
          <a:xfrm>
            <a:off x="990600" y="190500"/>
            <a:ext cx="7848600" cy="571500"/>
          </a:xfrm>
          <a:prstGeom prst="rect">
            <a:avLst/>
          </a:prstGeom>
        </p:spPr>
        <p:txBody>
          <a:bodyPr vert="horz" lIns="90876" tIns="45439" rIns="90876" bIns="45439" rtlCol="0" anchor="ctr">
            <a:noAutofit/>
          </a:bodyPr>
          <a:lstStyle>
            <a:lvl1pPr algn="ctr" defTabSz="454404"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prstClr val="black"/>
                </a:solidFill>
                <a:latin typeface="Arial" panose="020B0604020202020204" pitchFamily="34" charset="0"/>
                <a:cs typeface="Arial" panose="020B0604020202020204" pitchFamily="34" charset="0"/>
              </a:rPr>
              <a:t>Strategic Resource Management</a:t>
            </a:r>
            <a:endParaRPr lang="en-US" sz="2800" b="1" dirty="0">
              <a:solidFill>
                <a:prstClr val="black"/>
              </a:solidFill>
              <a:latin typeface="Arial" panose="020B0604020202020204" pitchFamily="34" charset="0"/>
              <a:cs typeface="Arial" panose="020B0604020202020204" pitchFamily="34" charset="0"/>
            </a:endParaRPr>
          </a:p>
        </p:txBody>
      </p:sp>
      <p:pic>
        <p:nvPicPr>
          <p:cNvPr id="4098" name="Picture 2" descr="C:\Users\ajmcneil\Downloads\CC.construction.01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030835"/>
            <a:ext cx="3962400" cy="592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18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2" name="Rectangle 11"/>
          <p:cNvSpPr/>
          <p:nvPr/>
        </p:nvSpPr>
        <p:spPr>
          <a:xfrm>
            <a:off x="990600" y="304800"/>
            <a:ext cx="668275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Recurring Efficiency Themes</a:t>
            </a:r>
            <a:endParaRPr lang="en-US" sz="28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54831374"/>
              </p:ext>
            </p:extLst>
          </p:nvPr>
        </p:nvGraphicFramePr>
        <p:xfrm>
          <a:off x="1143000" y="990600"/>
          <a:ext cx="7467600" cy="4876800"/>
        </p:xfrm>
        <a:graphic>
          <a:graphicData uri="http://schemas.openxmlformats.org/drawingml/2006/table">
            <a:tbl>
              <a:tblPr firstRow="1" bandRow="1">
                <a:tableStyleId>{5C22544A-7EE6-4342-B048-85BDC9FD1C3A}</a:tableStyleId>
              </a:tblPr>
              <a:tblGrid>
                <a:gridCol w="4267200"/>
                <a:gridCol w="1295400"/>
                <a:gridCol w="1905000"/>
              </a:tblGrid>
              <a:tr h="370840">
                <a:tc>
                  <a:txBody>
                    <a:bodyPr/>
                    <a:lstStyle/>
                    <a:p>
                      <a:r>
                        <a:rPr lang="en-US" sz="2000" dirty="0" smtClean="0">
                          <a:latin typeface="Arial" panose="020B0604020202020204" pitchFamily="34" charset="0"/>
                          <a:cs typeface="Arial" panose="020B0604020202020204" pitchFamily="34" charset="0"/>
                        </a:rPr>
                        <a:t>Theme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Progress Made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Additional Opportunities</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Purchasing Efficiencies</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Eliminate</a:t>
                      </a:r>
                      <a:r>
                        <a:rPr lang="en-US" sz="2000" baseline="0" dirty="0" smtClean="0">
                          <a:latin typeface="Arial" panose="020B0604020202020204" pitchFamily="34" charset="0"/>
                          <a:cs typeface="Arial" panose="020B0604020202020204" pitchFamily="34" charset="0"/>
                        </a:rPr>
                        <a:t> Redundancies / </a:t>
                      </a:r>
                      <a:br>
                        <a:rPr lang="en-US" sz="2000" baseline="0" dirty="0" smtClean="0">
                          <a:latin typeface="Arial" panose="020B0604020202020204" pitchFamily="34" charset="0"/>
                          <a:cs typeface="Arial" panose="020B0604020202020204" pitchFamily="34" charset="0"/>
                        </a:rPr>
                      </a:br>
                      <a:r>
                        <a:rPr lang="en-US" sz="2000" baseline="0" dirty="0" smtClean="0">
                          <a:latin typeface="Arial" panose="020B0604020202020204" pitchFamily="34" charset="0"/>
                          <a:cs typeface="Arial" panose="020B0604020202020204" pitchFamily="34" charset="0"/>
                        </a:rPr>
                        <a:t>Create Shared Services</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Consolidate IT Infrastructure</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Implement Enterprise</a:t>
                      </a:r>
                      <a:r>
                        <a:rPr lang="en-US" sz="2000" baseline="0" dirty="0" smtClean="0">
                          <a:latin typeface="Arial" panose="020B0604020202020204" pitchFamily="34" charset="0"/>
                          <a:cs typeface="Arial" panose="020B0604020202020204" pitchFamily="34" charset="0"/>
                        </a:rPr>
                        <a:t> Systems</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Focus on Energy Reduction</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Improve Space Management</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Apply Metrics to Most Everything</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412474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2" name="Rectangle 11"/>
          <p:cNvSpPr/>
          <p:nvPr/>
        </p:nvSpPr>
        <p:spPr>
          <a:xfrm>
            <a:off x="990600" y="304800"/>
            <a:ext cx="668275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Recurring Efficiency Themes</a:t>
            </a:r>
            <a:endParaRPr lang="en-US" sz="28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537771"/>
              </p:ext>
            </p:extLst>
          </p:nvPr>
        </p:nvGraphicFramePr>
        <p:xfrm>
          <a:off x="1143000" y="990600"/>
          <a:ext cx="7467600" cy="5516880"/>
        </p:xfrm>
        <a:graphic>
          <a:graphicData uri="http://schemas.openxmlformats.org/drawingml/2006/table">
            <a:tbl>
              <a:tblPr firstRow="1" bandRow="1">
                <a:tableStyleId>{5C22544A-7EE6-4342-B048-85BDC9FD1C3A}</a:tableStyleId>
              </a:tblPr>
              <a:tblGrid>
                <a:gridCol w="4267200"/>
                <a:gridCol w="1295400"/>
                <a:gridCol w="1905000"/>
              </a:tblGrid>
              <a:tr h="370840">
                <a:tc>
                  <a:txBody>
                    <a:bodyPr/>
                    <a:lstStyle/>
                    <a:p>
                      <a:r>
                        <a:rPr lang="en-US" sz="2000" dirty="0" smtClean="0">
                          <a:latin typeface="Arial" panose="020B0604020202020204" pitchFamily="34" charset="0"/>
                          <a:cs typeface="Arial" panose="020B0604020202020204" pitchFamily="34" charset="0"/>
                        </a:rPr>
                        <a:t>Theme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Progress Made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Additional Opportunities</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Purchasing Efficiencies</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Eliminate</a:t>
                      </a:r>
                      <a:r>
                        <a:rPr lang="en-US" sz="2000" baseline="0" dirty="0" smtClean="0">
                          <a:latin typeface="Arial" panose="020B0604020202020204" pitchFamily="34" charset="0"/>
                          <a:cs typeface="Arial" panose="020B0604020202020204" pitchFamily="34" charset="0"/>
                        </a:rPr>
                        <a:t> Redundancies / </a:t>
                      </a:r>
                      <a:br>
                        <a:rPr lang="en-US" sz="2000" baseline="0" dirty="0" smtClean="0">
                          <a:latin typeface="Arial" panose="020B0604020202020204" pitchFamily="34" charset="0"/>
                          <a:cs typeface="Arial" panose="020B0604020202020204" pitchFamily="34" charset="0"/>
                        </a:rPr>
                      </a:br>
                      <a:r>
                        <a:rPr lang="en-US" sz="2000" baseline="0" dirty="0" smtClean="0">
                          <a:latin typeface="Arial" panose="020B0604020202020204" pitchFamily="34" charset="0"/>
                          <a:cs typeface="Arial" panose="020B0604020202020204" pitchFamily="34" charset="0"/>
                        </a:rPr>
                        <a:t>Create Shared Services</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Consolidate IT Infrastructure</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Implement Enterprise</a:t>
                      </a:r>
                      <a:r>
                        <a:rPr lang="en-US" sz="2000" baseline="0" dirty="0" smtClean="0">
                          <a:latin typeface="Arial" panose="020B0604020202020204" pitchFamily="34" charset="0"/>
                          <a:cs typeface="Arial" panose="020B0604020202020204" pitchFamily="34" charset="0"/>
                        </a:rPr>
                        <a:t> Systems</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Focus on Energy Reduction</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Improve Space Management</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Apply Metrics to Most Everything</a:t>
                      </a:r>
                      <a:endParaRPr lang="en-US" sz="2000" dirty="0">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3600" b="1" dirty="0">
                        <a:solidFill>
                          <a:srgbClr val="00B050"/>
                        </a:solidFill>
                        <a:latin typeface="Arial" panose="020B0604020202020204" pitchFamily="34" charset="0"/>
                        <a:cs typeface="Arial" panose="020B0604020202020204" pitchFamily="34" charset="0"/>
                      </a:endParaRPr>
                    </a:p>
                  </a:txBody>
                  <a:tcPr/>
                </a:tc>
              </a:tr>
              <a:tr h="370840">
                <a:tc>
                  <a:txBody>
                    <a:bodyPr/>
                    <a:lstStyle/>
                    <a:p>
                      <a:r>
                        <a:rPr lang="en-US" sz="2000" dirty="0" smtClean="0">
                          <a:latin typeface="Arial" panose="020B0604020202020204" pitchFamily="34" charset="0"/>
                          <a:cs typeface="Arial" panose="020B0604020202020204" pitchFamily="34" charset="0"/>
                        </a:rPr>
                        <a:t>Communicate / Promote Successes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36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3200" b="1" kern="1200" dirty="0" smtClean="0">
                          <a:solidFill>
                            <a:srgbClr val="00B050"/>
                          </a:solidFill>
                          <a:latin typeface="+mn-lt"/>
                          <a:ea typeface="+mn-ea"/>
                          <a:cs typeface="+mn-cs"/>
                        </a:rPr>
                        <a:t>√</a:t>
                      </a:r>
                      <a:endParaRPr lang="en-US" sz="4000" b="1" dirty="0">
                        <a:solidFill>
                          <a:srgbClr val="00B05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592830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graphicFrame>
        <p:nvGraphicFramePr>
          <p:cNvPr id="2" name="Diagram 1"/>
          <p:cNvGraphicFramePr/>
          <p:nvPr>
            <p:extLst>
              <p:ext uri="{D42A27DB-BD31-4B8C-83A1-F6EECF244321}">
                <p14:modId xmlns:p14="http://schemas.microsoft.com/office/powerpoint/2010/main" val="4156685264"/>
              </p:ext>
            </p:extLst>
          </p:nvPr>
        </p:nvGraphicFramePr>
        <p:xfrm>
          <a:off x="1847850" y="196744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990600" y="304800"/>
            <a:ext cx="6682754" cy="5232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Culture of Constant Improvement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40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7170" name="Picture 2" descr="http://elitechoice.org/wp-content/uploads/2009/11/charles-darw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562" y="1752600"/>
            <a:ext cx="6401038" cy="49394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6629400"/>
            <a:ext cx="8001000" cy="246221"/>
          </a:xfrm>
          <a:prstGeom prst="rect">
            <a:avLst/>
          </a:prstGeom>
        </p:spPr>
        <p:txBody>
          <a:bodyPr wrap="square">
            <a:spAutoFit/>
          </a:bodyPr>
          <a:lstStyle/>
          <a:p>
            <a:r>
              <a:rPr lang="en-US" sz="1000" dirty="0" smtClean="0">
                <a:solidFill>
                  <a:schemeClr val="tx1">
                    <a:lumMod val="50000"/>
                    <a:lumOff val="50000"/>
                  </a:schemeClr>
                </a:solidFill>
              </a:rPr>
              <a:t>Source: http</a:t>
            </a:r>
            <a:r>
              <a:rPr lang="en-US" sz="1000" dirty="0">
                <a:solidFill>
                  <a:schemeClr val="tx1">
                    <a:lumMod val="50000"/>
                    <a:lumOff val="50000"/>
                  </a:schemeClr>
                </a:solidFill>
              </a:rPr>
              <a:t>://elitechoice.org/2009/11/24/charles-darwins-first-edition-of-the-origin-of-the-species-discovered-on-a-dusty-bookshelf/</a:t>
            </a:r>
          </a:p>
        </p:txBody>
      </p:sp>
      <p:sp>
        <p:nvSpPr>
          <p:cNvPr id="2" name="Rectangle 1"/>
          <p:cNvSpPr/>
          <p:nvPr/>
        </p:nvSpPr>
        <p:spPr>
          <a:xfrm>
            <a:off x="1219200" y="457200"/>
            <a:ext cx="4800481" cy="4216539"/>
          </a:xfrm>
          <a:prstGeom prst="rect">
            <a:avLst/>
          </a:prstGeom>
        </p:spPr>
        <p:txBody>
          <a:bodyPr wrap="square">
            <a:spAutoFit/>
          </a:bodyPr>
          <a:lstStyle/>
          <a:p>
            <a:r>
              <a:rPr lang="en-US" sz="2400" dirty="0"/>
              <a:t>"It is </a:t>
            </a:r>
            <a:r>
              <a:rPr lang="en-US" sz="3600" dirty="0"/>
              <a:t>not the strongest </a:t>
            </a:r>
            <a:r>
              <a:rPr lang="en-US" sz="2400" dirty="0"/>
              <a:t>of the species that survives, </a:t>
            </a:r>
            <a:r>
              <a:rPr lang="en-US" sz="2400" dirty="0" smtClean="0"/>
              <a:t/>
            </a:r>
            <a:br>
              <a:rPr lang="en-US" sz="2400" dirty="0" smtClean="0"/>
            </a:br>
            <a:r>
              <a:rPr lang="en-US" sz="3600" dirty="0" smtClean="0"/>
              <a:t>nor </a:t>
            </a:r>
            <a:r>
              <a:rPr lang="en-US" sz="3600" dirty="0"/>
              <a:t>the most </a:t>
            </a:r>
            <a:r>
              <a:rPr lang="en-US" sz="3600" dirty="0" smtClean="0"/>
              <a:t/>
            </a:r>
            <a:br>
              <a:rPr lang="en-US" sz="3600" dirty="0" smtClean="0"/>
            </a:br>
            <a:r>
              <a:rPr lang="en-US" sz="3600" dirty="0" smtClean="0"/>
              <a:t>intelligent</a:t>
            </a:r>
            <a:r>
              <a:rPr lang="en-US" sz="2400" dirty="0"/>
              <a:t>, but the </a:t>
            </a:r>
            <a:r>
              <a:rPr lang="en-US" sz="2400" dirty="0" smtClean="0"/>
              <a:t/>
            </a:r>
            <a:br>
              <a:rPr lang="en-US" sz="2400" dirty="0" smtClean="0"/>
            </a:br>
            <a:r>
              <a:rPr lang="en-US" sz="2400" dirty="0" smtClean="0"/>
              <a:t>one </a:t>
            </a:r>
            <a:r>
              <a:rPr lang="en-US" sz="3600" dirty="0" smtClean="0"/>
              <a:t>most </a:t>
            </a:r>
            <a:br>
              <a:rPr lang="en-US" sz="3600" dirty="0" smtClean="0"/>
            </a:br>
            <a:r>
              <a:rPr lang="en-US" sz="3600" dirty="0" smtClean="0"/>
              <a:t>responsive to </a:t>
            </a:r>
          </a:p>
          <a:p>
            <a:r>
              <a:rPr lang="en-US" sz="4000" dirty="0" smtClean="0">
                <a:solidFill>
                  <a:srgbClr val="C00000"/>
                </a:solidFill>
              </a:rPr>
              <a:t>change</a:t>
            </a:r>
            <a:r>
              <a:rPr lang="en-US" sz="2400" dirty="0" smtClean="0"/>
              <a:t>.” </a:t>
            </a:r>
            <a:br>
              <a:rPr lang="en-US" sz="2400" dirty="0" smtClean="0"/>
            </a:br>
            <a:r>
              <a:rPr lang="en-US" sz="2400" dirty="0" smtClean="0"/>
              <a:t>– Charles Darwin</a:t>
            </a:r>
            <a:endParaRPr lang="en-US" sz="2400" dirty="0"/>
          </a:p>
        </p:txBody>
      </p:sp>
    </p:spTree>
    <p:extLst>
      <p:ext uri="{BB962C8B-B14F-4D97-AF65-F5344CB8AC3E}">
        <p14:creationId xmlns:p14="http://schemas.microsoft.com/office/powerpoint/2010/main" val="33054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1" name="Rectangle 10"/>
          <p:cNvSpPr/>
          <p:nvPr/>
        </p:nvSpPr>
        <p:spPr>
          <a:xfrm>
            <a:off x="1143000" y="-22086"/>
            <a:ext cx="7543800" cy="707886"/>
          </a:xfrm>
          <a:prstGeom prst="rect">
            <a:avLst/>
          </a:prstGeom>
        </p:spPr>
        <p:txBody>
          <a:bodyPr wrap="square">
            <a:spAutoFit/>
          </a:bodyPr>
          <a:lstStyle/>
          <a:p>
            <a:pPr algn="ctr"/>
            <a:r>
              <a:rPr lang="en-US" sz="4000" b="1" dirty="0" smtClean="0">
                <a:latin typeface="Arial" panose="020B0604020202020204" pitchFamily="34" charset="0"/>
                <a:cs typeface="Arial" panose="020B0604020202020204" pitchFamily="34" charset="0"/>
              </a:rPr>
              <a:t>Defining Excellence</a:t>
            </a:r>
            <a:endParaRPr lang="en-US" sz="4000" b="1" dirty="0">
              <a:latin typeface="Arial" panose="020B0604020202020204" pitchFamily="34" charset="0"/>
              <a:cs typeface="Arial" panose="020B0604020202020204" pitchFamily="34" charset="0"/>
            </a:endParaRPr>
          </a:p>
        </p:txBody>
      </p:sp>
      <p:sp>
        <p:nvSpPr>
          <p:cNvPr id="6" name="Rectangle 5"/>
          <p:cNvSpPr/>
          <p:nvPr/>
        </p:nvSpPr>
        <p:spPr>
          <a:xfrm>
            <a:off x="1143000" y="5744330"/>
            <a:ext cx="3352800" cy="584775"/>
          </a:xfrm>
          <a:prstGeom prst="rect">
            <a:avLst/>
          </a:prstGeom>
        </p:spPr>
        <p:txBody>
          <a:bodyPr wrap="square">
            <a:spAutoFit/>
          </a:bodyPr>
          <a:lstStyle/>
          <a:p>
            <a:r>
              <a:rPr lang="en-US" sz="3200" b="1" dirty="0" smtClean="0">
                <a:solidFill>
                  <a:srgbClr val="C00000"/>
                </a:solidFill>
                <a:latin typeface="Arial" panose="020B0604020202020204" pitchFamily="34" charset="0"/>
                <a:cs typeface="Arial" panose="020B0604020202020204" pitchFamily="34" charset="0"/>
              </a:rPr>
              <a:t>EXPECTATIONS</a:t>
            </a:r>
            <a:endParaRPr lang="en-US" sz="3200" b="1" dirty="0">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5638800" y="5744330"/>
            <a:ext cx="2110740" cy="584775"/>
          </a:xfrm>
          <a:prstGeom prst="rect">
            <a:avLst/>
          </a:prstGeom>
        </p:spPr>
        <p:txBody>
          <a:bodyPr wrap="square">
            <a:spAutoFit/>
          </a:bodyPr>
          <a:lstStyle/>
          <a:p>
            <a:r>
              <a:rPr lang="en-US" sz="3200" b="1" dirty="0" smtClean="0">
                <a:solidFill>
                  <a:srgbClr val="C00000"/>
                </a:solidFill>
                <a:latin typeface="Arial" panose="020B0604020202020204" pitchFamily="34" charset="0"/>
                <a:cs typeface="Arial" panose="020B0604020202020204" pitchFamily="34" charset="0"/>
              </a:rPr>
              <a:t>ACTIONS</a:t>
            </a:r>
            <a:endParaRPr lang="en-US" sz="3200" b="1"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2971800" y="6242745"/>
            <a:ext cx="3886200" cy="584775"/>
          </a:xfrm>
          <a:prstGeom prst="rect">
            <a:avLst/>
          </a:prstGeom>
        </p:spPr>
        <p:txBody>
          <a:bodyPr wrap="square">
            <a:spAutoFit/>
          </a:bodyPr>
          <a:lstStyle/>
          <a:p>
            <a:pPr algn="ctr"/>
            <a:r>
              <a:rPr lang="en-US" sz="3200" b="1" dirty="0" smtClean="0">
                <a:solidFill>
                  <a:srgbClr val="C00000"/>
                </a:solidFill>
                <a:latin typeface="Arial" panose="020B0604020202020204" pitchFamily="34" charset="0"/>
                <a:cs typeface="Arial" panose="020B0604020202020204" pitchFamily="34" charset="0"/>
              </a:rPr>
              <a:t>OPPORTUNITIES</a:t>
            </a:r>
            <a:endParaRPr lang="en-US" sz="3200" b="1" dirty="0">
              <a:solidFill>
                <a:srgbClr val="C00000"/>
              </a:solidFill>
              <a:latin typeface="Arial" panose="020B0604020202020204" pitchFamily="34" charset="0"/>
              <a:cs typeface="Arial" panose="020B0604020202020204" pitchFamily="34" charset="0"/>
            </a:endParaRPr>
          </a:p>
        </p:txBody>
      </p:sp>
      <p:pic>
        <p:nvPicPr>
          <p:cNvPr id="12" name="Picture 2" descr="C:\Users\ajmcneil\Downloads\NCSU Bell tower 111113 0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596" b="-16405"/>
          <a:stretch/>
        </p:blipFill>
        <p:spPr bwMode="auto">
          <a:xfrm>
            <a:off x="685800" y="762000"/>
            <a:ext cx="8593985"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4" presetClass="emph" presetSubtype="0" fill="hold" grpId="1" nodeType="afterEffect">
                                  <p:stCondLst>
                                    <p:cond delay="0"/>
                                  </p:stCondLst>
                                  <p:childTnLst>
                                    <p:animClr clrSpc="hsl" dir="cw">
                                      <p:cBhvr override="childStyle">
                                        <p:cTn id="12" dur="500" fill="hold"/>
                                        <p:tgtEl>
                                          <p:spTgt spid="6"/>
                                        </p:tgtEl>
                                        <p:attrNameLst>
                                          <p:attrName>style.color</p:attrName>
                                        </p:attrNameLst>
                                      </p:cBhvr>
                                      <p:by>
                                        <p:hsl h="0" s="-12549" l="-25098"/>
                                      </p:by>
                                    </p:animClr>
                                    <p:animClr clrSpc="hsl" dir="cw">
                                      <p:cBhvr>
                                        <p:cTn id="13" dur="500" fill="hold"/>
                                        <p:tgtEl>
                                          <p:spTgt spid="6"/>
                                        </p:tgtEl>
                                        <p:attrNameLst>
                                          <p:attrName>fillcolor</p:attrName>
                                        </p:attrNameLst>
                                      </p:cBhvr>
                                      <p:by>
                                        <p:hsl h="0" s="-12549" l="-25098"/>
                                      </p:by>
                                    </p:animClr>
                                    <p:animClr clrSpc="hsl" dir="cw">
                                      <p:cBhvr>
                                        <p:cTn id="14" dur="500" fill="hold"/>
                                        <p:tgtEl>
                                          <p:spTgt spid="6"/>
                                        </p:tgtEl>
                                        <p:attrNameLst>
                                          <p:attrName>stroke.color</p:attrName>
                                        </p:attrNameLst>
                                      </p:cBhvr>
                                      <p:by>
                                        <p:hsl h="0" s="-12549" l="-25098"/>
                                      </p:by>
                                    </p:animClr>
                                    <p:set>
                                      <p:cBhvr>
                                        <p:cTn id="15" dur="500" fill="hold"/>
                                        <p:tgtEl>
                                          <p:spTgt spid="6"/>
                                        </p:tgtEl>
                                        <p:attrNameLst>
                                          <p:attrName>fill.type</p:attrName>
                                        </p:attrNameLst>
                                      </p:cBhvr>
                                      <p:to>
                                        <p:strVal val="solid"/>
                                      </p:to>
                                    </p:set>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4" presetClass="emph" presetSubtype="0" fill="hold" grpId="1" nodeType="afterEffect">
                                  <p:stCondLst>
                                    <p:cond delay="0"/>
                                  </p:stCondLst>
                                  <p:childTnLst>
                                    <p:animClr clrSpc="hsl" dir="cw">
                                      <p:cBhvr override="childStyle">
                                        <p:cTn id="23" dur="500" fill="hold"/>
                                        <p:tgtEl>
                                          <p:spTgt spid="8"/>
                                        </p:tgtEl>
                                        <p:attrNameLst>
                                          <p:attrName>style.color</p:attrName>
                                        </p:attrNameLst>
                                      </p:cBhvr>
                                      <p:by>
                                        <p:hsl h="0" s="-12549" l="-25098"/>
                                      </p:by>
                                    </p:animClr>
                                    <p:animClr clrSpc="hsl" dir="cw">
                                      <p:cBhvr>
                                        <p:cTn id="24" dur="500" fill="hold"/>
                                        <p:tgtEl>
                                          <p:spTgt spid="8"/>
                                        </p:tgtEl>
                                        <p:attrNameLst>
                                          <p:attrName>fillcolor</p:attrName>
                                        </p:attrNameLst>
                                      </p:cBhvr>
                                      <p:by>
                                        <p:hsl h="0" s="-12549" l="-25098"/>
                                      </p:by>
                                    </p:animClr>
                                    <p:animClr clrSpc="hsl" dir="cw">
                                      <p:cBhvr>
                                        <p:cTn id="25" dur="500" fill="hold"/>
                                        <p:tgtEl>
                                          <p:spTgt spid="8"/>
                                        </p:tgtEl>
                                        <p:attrNameLst>
                                          <p:attrName>stroke.color</p:attrName>
                                        </p:attrNameLst>
                                      </p:cBhvr>
                                      <p:by>
                                        <p:hsl h="0" s="-12549" l="-25098"/>
                                      </p:by>
                                    </p:animClr>
                                    <p:set>
                                      <p:cBhvr>
                                        <p:cTn id="26" dur="500" fill="hold"/>
                                        <p:tgtEl>
                                          <p:spTgt spid="8"/>
                                        </p:tgtEl>
                                        <p:attrNameLst>
                                          <p:attrName>fill.type</p:attrName>
                                        </p:attrNameLst>
                                      </p:cBhvr>
                                      <p:to>
                                        <p:strVal val="solid"/>
                                      </p:to>
                                    </p:set>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4" presetClass="emph" presetSubtype="0" fill="hold" grpId="1" nodeType="afterEffect">
                                  <p:stCondLst>
                                    <p:cond delay="0"/>
                                  </p:stCondLst>
                                  <p:childTnLst>
                                    <p:animClr clrSpc="hsl" dir="cw">
                                      <p:cBhvr override="childStyle">
                                        <p:cTn id="34" dur="500" fill="hold"/>
                                        <p:tgtEl>
                                          <p:spTgt spid="9"/>
                                        </p:tgtEl>
                                        <p:attrNameLst>
                                          <p:attrName>style.color</p:attrName>
                                        </p:attrNameLst>
                                      </p:cBhvr>
                                      <p:by>
                                        <p:hsl h="0" s="-12549" l="-25098"/>
                                      </p:by>
                                    </p:animClr>
                                    <p:animClr clrSpc="hsl" dir="cw">
                                      <p:cBhvr>
                                        <p:cTn id="35" dur="500" fill="hold"/>
                                        <p:tgtEl>
                                          <p:spTgt spid="9"/>
                                        </p:tgtEl>
                                        <p:attrNameLst>
                                          <p:attrName>fillcolor</p:attrName>
                                        </p:attrNameLst>
                                      </p:cBhvr>
                                      <p:by>
                                        <p:hsl h="0" s="-12549" l="-25098"/>
                                      </p:by>
                                    </p:animClr>
                                    <p:animClr clrSpc="hsl" dir="cw">
                                      <p:cBhvr>
                                        <p:cTn id="36" dur="500" fill="hold"/>
                                        <p:tgtEl>
                                          <p:spTgt spid="9"/>
                                        </p:tgtEl>
                                        <p:attrNameLst>
                                          <p:attrName>stroke.color</p:attrName>
                                        </p:attrNameLst>
                                      </p:cBhvr>
                                      <p:by>
                                        <p:hsl h="0" s="-12549" l="-25098"/>
                                      </p:by>
                                    </p:animClr>
                                    <p:set>
                                      <p:cBhvr>
                                        <p:cTn id="37"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3" name="Rectangle 2"/>
          <p:cNvSpPr/>
          <p:nvPr/>
        </p:nvSpPr>
        <p:spPr>
          <a:xfrm>
            <a:off x="3657600" y="2227183"/>
            <a:ext cx="4648200" cy="400110"/>
          </a:xfrm>
          <a:prstGeom prst="rect">
            <a:avLst/>
          </a:prstGeom>
        </p:spPr>
        <p:txBody>
          <a:bodyPr wrap="square">
            <a:spAutoFit/>
          </a:bodyPr>
          <a:lstStyle/>
          <a:p>
            <a:r>
              <a:rPr lang="en-US" sz="2000" b="1" dirty="0" smtClean="0">
                <a:solidFill>
                  <a:srgbClr val="C00000"/>
                </a:solidFill>
                <a:latin typeface="Arial" panose="020B0604020202020204" pitchFamily="34" charset="0"/>
                <a:cs typeface="Arial" panose="020B0604020202020204" pitchFamily="34" charset="0"/>
              </a:rPr>
              <a:t>KEY PERFORMANCE INDICATORS</a:t>
            </a:r>
            <a:endParaRPr lang="en-US" sz="2000" b="1"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2590800" y="3396158"/>
            <a:ext cx="2743200" cy="769441"/>
          </a:xfrm>
          <a:prstGeom prst="rect">
            <a:avLst/>
          </a:prstGeom>
        </p:spPr>
        <p:txBody>
          <a:bodyPr wrap="square">
            <a:spAutoFit/>
          </a:bodyPr>
          <a:lstStyle/>
          <a:p>
            <a:r>
              <a:rPr lang="en-US" sz="4400" b="1" dirty="0" smtClean="0">
                <a:latin typeface="Arial" panose="020B0604020202020204" pitchFamily="34" charset="0"/>
                <a:cs typeface="Arial" panose="020B0604020202020204" pitchFamily="34" charset="0"/>
              </a:rPr>
              <a:t>UNC FIT</a:t>
            </a:r>
            <a:endParaRPr lang="en-US" sz="3200" b="1" dirty="0">
              <a:latin typeface="Arial" panose="020B0604020202020204" pitchFamily="34" charset="0"/>
              <a:cs typeface="Arial" panose="020B0604020202020204" pitchFamily="34" charset="0"/>
            </a:endParaRPr>
          </a:p>
        </p:txBody>
      </p:sp>
      <p:sp>
        <p:nvSpPr>
          <p:cNvPr id="6" name="Rectangle 5"/>
          <p:cNvSpPr/>
          <p:nvPr/>
        </p:nvSpPr>
        <p:spPr>
          <a:xfrm>
            <a:off x="4800600" y="1295400"/>
            <a:ext cx="3858399" cy="769441"/>
          </a:xfrm>
          <a:prstGeom prst="rect">
            <a:avLst/>
          </a:prstGeom>
        </p:spPr>
        <p:txBody>
          <a:bodyPr wrap="square">
            <a:spAutoFit/>
          </a:bodyPr>
          <a:lstStyle/>
          <a:p>
            <a:r>
              <a:rPr lang="en-US" sz="4400" b="1" dirty="0" smtClean="0">
                <a:latin typeface="Arial" panose="020B0604020202020204" pitchFamily="34" charset="0"/>
                <a:cs typeface="Arial" panose="020B0604020202020204" pitchFamily="34" charset="0"/>
              </a:rPr>
              <a:t>BAIN STUDY</a:t>
            </a:r>
            <a:endParaRPr lang="en-US" sz="3200" b="1" dirty="0">
              <a:latin typeface="Arial" panose="020B0604020202020204" pitchFamily="34" charset="0"/>
              <a:cs typeface="Arial" panose="020B0604020202020204" pitchFamily="34" charset="0"/>
            </a:endParaRPr>
          </a:p>
        </p:txBody>
      </p:sp>
      <p:sp>
        <p:nvSpPr>
          <p:cNvPr id="7" name="Rectangle 6"/>
          <p:cNvSpPr/>
          <p:nvPr/>
        </p:nvSpPr>
        <p:spPr>
          <a:xfrm>
            <a:off x="1676400" y="1680120"/>
            <a:ext cx="861774" cy="4648200"/>
          </a:xfrm>
          <a:prstGeom prst="rect">
            <a:avLst/>
          </a:prstGeom>
        </p:spPr>
        <p:txBody>
          <a:bodyPr vert="vert" wrap="square">
            <a:spAutoFit/>
          </a:bodyPr>
          <a:lstStyle/>
          <a:p>
            <a:r>
              <a:rPr lang="en-US" sz="4400" b="1" dirty="0" smtClean="0">
                <a:solidFill>
                  <a:srgbClr val="C00000"/>
                </a:solidFill>
                <a:latin typeface="Arial" panose="020B0604020202020204" pitchFamily="34" charset="0"/>
                <a:cs typeface="Arial" panose="020B0604020202020204" pitchFamily="34" charset="0"/>
              </a:rPr>
              <a:t>EFFICIENCY</a:t>
            </a:r>
            <a:endParaRPr lang="en-US" sz="3200" b="1" dirty="0">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4343400" y="2627293"/>
            <a:ext cx="4114800" cy="584775"/>
          </a:xfrm>
          <a:prstGeom prst="rect">
            <a:avLst/>
          </a:prstGeom>
        </p:spPr>
        <p:txBody>
          <a:bodyPr wrap="square">
            <a:spAutoFit/>
          </a:bodyPr>
          <a:lstStyle/>
          <a:p>
            <a:r>
              <a:rPr lang="en-US" sz="3200" b="1" dirty="0" smtClean="0">
                <a:latin typeface="Arial" panose="020B0604020202020204" pitchFamily="34" charset="0"/>
                <a:cs typeface="Arial" panose="020B0604020202020204" pitchFamily="34" charset="0"/>
              </a:rPr>
              <a:t>SHARED SERVICES</a:t>
            </a:r>
            <a:endParaRPr lang="en-US" sz="2000" b="1" dirty="0">
              <a:latin typeface="Arial" panose="020B0604020202020204" pitchFamily="34" charset="0"/>
              <a:cs typeface="Arial" panose="020B0604020202020204" pitchFamily="34" charset="0"/>
            </a:endParaRPr>
          </a:p>
        </p:txBody>
      </p:sp>
      <p:sp>
        <p:nvSpPr>
          <p:cNvPr id="9" name="Rectangle 8"/>
          <p:cNvSpPr/>
          <p:nvPr/>
        </p:nvSpPr>
        <p:spPr>
          <a:xfrm>
            <a:off x="2728674" y="4759865"/>
            <a:ext cx="4114800" cy="584775"/>
          </a:xfrm>
          <a:prstGeom prst="rect">
            <a:avLst/>
          </a:prstGeom>
        </p:spPr>
        <p:txBody>
          <a:bodyPr wrap="square">
            <a:spAutoFit/>
          </a:bodyPr>
          <a:lstStyle/>
          <a:p>
            <a:r>
              <a:rPr lang="en-US" sz="3200" b="1" dirty="0" smtClean="0">
                <a:latin typeface="Arial" panose="020B0604020202020204" pitchFamily="34" charset="0"/>
                <a:cs typeface="Arial" panose="020B0604020202020204" pitchFamily="34" charset="0"/>
              </a:rPr>
              <a:t>EFFECTIVENESS</a:t>
            </a:r>
            <a:endParaRPr lang="en-US" sz="2000" b="1" dirty="0">
              <a:latin typeface="Arial" panose="020B0604020202020204" pitchFamily="34" charset="0"/>
              <a:cs typeface="Arial" panose="020B0604020202020204" pitchFamily="34" charset="0"/>
            </a:endParaRPr>
          </a:p>
        </p:txBody>
      </p:sp>
      <p:sp>
        <p:nvSpPr>
          <p:cNvPr id="10" name="Rectangle 9"/>
          <p:cNvSpPr/>
          <p:nvPr/>
        </p:nvSpPr>
        <p:spPr>
          <a:xfrm>
            <a:off x="6544270" y="3240338"/>
            <a:ext cx="923330" cy="3008061"/>
          </a:xfrm>
          <a:prstGeom prst="rect">
            <a:avLst/>
          </a:prstGeom>
        </p:spPr>
        <p:txBody>
          <a:bodyPr vert="vert270" wrap="square">
            <a:spAutoFit/>
          </a:bodyPr>
          <a:lstStyle/>
          <a:p>
            <a:r>
              <a:rPr lang="en-US" sz="4800" b="1" dirty="0" smtClean="0">
                <a:solidFill>
                  <a:srgbClr val="C00000"/>
                </a:solidFill>
                <a:latin typeface="Arial" panose="020B0604020202020204" pitchFamily="34" charset="0"/>
                <a:cs typeface="Arial" panose="020B0604020202020204" pitchFamily="34" charset="0"/>
              </a:rPr>
              <a:t>NC GEAR</a:t>
            </a:r>
            <a:endParaRPr lang="en-US" sz="36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2743200" y="228600"/>
            <a:ext cx="553998" cy="2950864"/>
          </a:xfrm>
          <a:prstGeom prst="rect">
            <a:avLst/>
          </a:prstGeom>
        </p:spPr>
        <p:txBody>
          <a:bodyPr vert="vert270" wrap="square">
            <a:spAutoFit/>
          </a:bodyPr>
          <a:lstStyle/>
          <a:p>
            <a:r>
              <a:rPr lang="en-US" sz="2400" b="1" dirty="0" smtClean="0">
                <a:latin typeface="Arial" panose="020B0604020202020204" pitchFamily="34" charset="0"/>
                <a:cs typeface="Arial" panose="020B0604020202020204" pitchFamily="34" charset="0"/>
              </a:rPr>
              <a:t>ACCOUNTABILITY</a:t>
            </a:r>
            <a:endParaRPr lang="en-US" sz="1600" b="1" dirty="0">
              <a:latin typeface="Arial" panose="020B0604020202020204" pitchFamily="34" charset="0"/>
              <a:cs typeface="Arial" panose="020B0604020202020204" pitchFamily="34" charset="0"/>
            </a:endParaRPr>
          </a:p>
        </p:txBody>
      </p:sp>
      <p:sp>
        <p:nvSpPr>
          <p:cNvPr id="12" name="Rectangle 11"/>
          <p:cNvSpPr/>
          <p:nvPr/>
        </p:nvSpPr>
        <p:spPr>
          <a:xfrm>
            <a:off x="3724870" y="304800"/>
            <a:ext cx="923330" cy="1561586"/>
          </a:xfrm>
          <a:prstGeom prst="rect">
            <a:avLst/>
          </a:prstGeom>
        </p:spPr>
        <p:txBody>
          <a:bodyPr vert="vert270" wrap="square">
            <a:spAutoFit/>
          </a:bodyPr>
          <a:lstStyle/>
          <a:p>
            <a:r>
              <a:rPr lang="en-US" sz="4800" b="1" dirty="0" smtClean="0">
                <a:solidFill>
                  <a:srgbClr val="C00000"/>
                </a:solidFill>
                <a:latin typeface="Arial" panose="020B0604020202020204" pitchFamily="34" charset="0"/>
                <a:cs typeface="Arial" panose="020B0604020202020204" pitchFamily="34" charset="0"/>
              </a:rPr>
              <a:t>PED</a:t>
            </a:r>
            <a:endParaRPr lang="en-US" sz="36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7391400" y="5867400"/>
            <a:ext cx="2743200" cy="707886"/>
          </a:xfrm>
          <a:prstGeom prst="rect">
            <a:avLst/>
          </a:prstGeom>
        </p:spPr>
        <p:txBody>
          <a:bodyPr wrap="square">
            <a:spAutoFit/>
          </a:bodyPr>
          <a:lstStyle/>
          <a:p>
            <a:r>
              <a:rPr lang="en-US" sz="4000" b="1" dirty="0" smtClean="0">
                <a:latin typeface="Arial" panose="020B0604020202020204" pitchFamily="34" charset="0"/>
                <a:cs typeface="Arial" panose="020B0604020202020204" pitchFamily="34" charset="0"/>
              </a:rPr>
              <a:t>PACE</a:t>
            </a:r>
            <a:endParaRPr lang="en-US" sz="2800" b="1" dirty="0">
              <a:latin typeface="Arial" panose="020B0604020202020204" pitchFamily="34" charset="0"/>
              <a:cs typeface="Arial" panose="020B0604020202020204" pitchFamily="34" charset="0"/>
            </a:endParaRPr>
          </a:p>
        </p:txBody>
      </p:sp>
      <p:sp>
        <p:nvSpPr>
          <p:cNvPr id="14" name="Rectangle 13"/>
          <p:cNvSpPr/>
          <p:nvPr/>
        </p:nvSpPr>
        <p:spPr>
          <a:xfrm>
            <a:off x="914400" y="6320135"/>
            <a:ext cx="6096000" cy="461665"/>
          </a:xfrm>
          <a:prstGeom prst="rect">
            <a:avLst/>
          </a:prstGeom>
        </p:spPr>
        <p:txBody>
          <a:bodyPr wrap="square">
            <a:spAutoFit/>
          </a:bodyPr>
          <a:lstStyle/>
          <a:p>
            <a:r>
              <a:rPr lang="en-US" sz="2400" b="1" dirty="0" smtClean="0">
                <a:solidFill>
                  <a:srgbClr val="C00000"/>
                </a:solidFill>
                <a:latin typeface="Arial" panose="020B0604020202020204" pitchFamily="34" charset="0"/>
                <a:cs typeface="Arial" panose="020B0604020202020204" pitchFamily="34" charset="0"/>
              </a:rPr>
              <a:t>NC STATE’S PATHWAY TO THE FUTURE</a:t>
            </a:r>
            <a:endParaRPr lang="en-US" sz="2400" b="1" dirty="0">
              <a:solidFill>
                <a:srgbClr val="C00000"/>
              </a:solidFill>
              <a:latin typeface="Arial" panose="020B0604020202020204" pitchFamily="34" charset="0"/>
              <a:cs typeface="Arial" panose="020B0604020202020204" pitchFamily="34" charset="0"/>
            </a:endParaRPr>
          </a:p>
        </p:txBody>
      </p:sp>
      <p:sp>
        <p:nvSpPr>
          <p:cNvPr id="15" name="Rectangle 14"/>
          <p:cNvSpPr/>
          <p:nvPr/>
        </p:nvSpPr>
        <p:spPr>
          <a:xfrm>
            <a:off x="8458200" y="916239"/>
            <a:ext cx="553998" cy="5027361"/>
          </a:xfrm>
          <a:prstGeom prst="rect">
            <a:avLst/>
          </a:prstGeom>
        </p:spPr>
        <p:txBody>
          <a:bodyPr vert="vert270" wrap="square">
            <a:spAutoFit/>
          </a:bodyPr>
          <a:lstStyle/>
          <a:p>
            <a:r>
              <a:rPr lang="en-US" sz="2400" b="1" dirty="0" smtClean="0">
                <a:latin typeface="Arial" panose="020B0604020202020204" pitchFamily="34" charset="0"/>
                <a:cs typeface="Arial" panose="020B0604020202020204" pitchFamily="34" charset="0"/>
              </a:rPr>
              <a:t>UNC’S OUR TIME, OUR FUTURE</a:t>
            </a:r>
            <a:endParaRPr lang="en-US" sz="1600" b="1" dirty="0">
              <a:latin typeface="Arial" panose="020B0604020202020204" pitchFamily="34" charset="0"/>
              <a:cs typeface="Arial" panose="020B0604020202020204" pitchFamily="34" charset="0"/>
            </a:endParaRPr>
          </a:p>
        </p:txBody>
      </p:sp>
      <p:sp>
        <p:nvSpPr>
          <p:cNvPr id="16" name="Rectangle 15"/>
          <p:cNvSpPr/>
          <p:nvPr/>
        </p:nvSpPr>
        <p:spPr>
          <a:xfrm>
            <a:off x="5181600" y="3240339"/>
            <a:ext cx="553998" cy="1712661"/>
          </a:xfrm>
          <a:prstGeom prst="rect">
            <a:avLst/>
          </a:prstGeom>
        </p:spPr>
        <p:txBody>
          <a:bodyPr vert="vert" wrap="square">
            <a:spAutoFit/>
          </a:bodyPr>
          <a:lstStyle/>
          <a:p>
            <a:r>
              <a:rPr lang="en-US" sz="2400" b="1" dirty="0" smtClean="0">
                <a:latin typeface="Arial" panose="020B0604020202020204" pitchFamily="34" charset="0"/>
                <a:cs typeface="Arial" panose="020B0604020202020204" pitchFamily="34" charset="0"/>
              </a:rPr>
              <a:t>METRICS</a:t>
            </a:r>
            <a:endParaRPr lang="en-US" sz="1600" b="1" dirty="0">
              <a:latin typeface="Arial" panose="020B0604020202020204" pitchFamily="34" charset="0"/>
              <a:cs typeface="Arial" panose="020B0604020202020204" pitchFamily="34" charset="0"/>
            </a:endParaRPr>
          </a:p>
        </p:txBody>
      </p:sp>
      <p:sp>
        <p:nvSpPr>
          <p:cNvPr id="17" name="Rectangle 16"/>
          <p:cNvSpPr/>
          <p:nvPr/>
        </p:nvSpPr>
        <p:spPr>
          <a:xfrm>
            <a:off x="5833533" y="228600"/>
            <a:ext cx="2472267" cy="46166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ASSESSMENT</a:t>
            </a:r>
            <a:endParaRPr lang="en-US" sz="1600" b="1" dirty="0">
              <a:latin typeface="Arial" panose="020B0604020202020204" pitchFamily="34" charset="0"/>
              <a:cs typeface="Arial" panose="020B0604020202020204" pitchFamily="34" charset="0"/>
            </a:endParaRPr>
          </a:p>
        </p:txBody>
      </p:sp>
      <p:sp>
        <p:nvSpPr>
          <p:cNvPr id="18" name="Rectangle 17"/>
          <p:cNvSpPr/>
          <p:nvPr/>
        </p:nvSpPr>
        <p:spPr>
          <a:xfrm>
            <a:off x="1905000" y="5867400"/>
            <a:ext cx="2167467" cy="461665"/>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OVERSIGHT</a:t>
            </a:r>
            <a:endParaRPr lang="en-US" sz="1600" b="1" dirty="0">
              <a:latin typeface="Arial" panose="020B0604020202020204" pitchFamily="34" charset="0"/>
              <a:cs typeface="Arial" panose="020B0604020202020204" pitchFamily="34" charset="0"/>
            </a:endParaRPr>
          </a:p>
        </p:txBody>
      </p:sp>
      <p:sp>
        <p:nvSpPr>
          <p:cNvPr id="19" name="Rectangle 18"/>
          <p:cNvSpPr/>
          <p:nvPr/>
        </p:nvSpPr>
        <p:spPr>
          <a:xfrm>
            <a:off x="4648200" y="788313"/>
            <a:ext cx="3996267" cy="430887"/>
          </a:xfrm>
          <a:prstGeom prst="rect">
            <a:avLst/>
          </a:prstGeom>
        </p:spPr>
        <p:txBody>
          <a:bodyPr wrap="square">
            <a:spAutoFit/>
          </a:bodyPr>
          <a:lstStyle/>
          <a:p>
            <a:r>
              <a:rPr lang="en-US" sz="2200" b="1" dirty="0" smtClean="0">
                <a:solidFill>
                  <a:srgbClr val="C00000"/>
                </a:solidFill>
                <a:latin typeface="Arial" panose="020B0604020202020204" pitchFamily="34" charset="0"/>
                <a:cs typeface="Arial" panose="020B0604020202020204" pitchFamily="34" charset="0"/>
              </a:rPr>
              <a:t>CONSTANT IMPROVEMENT</a:t>
            </a:r>
            <a:endParaRPr lang="en-US" sz="2200" b="1" dirty="0">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1000780" y="531168"/>
            <a:ext cx="523220" cy="5564832"/>
          </a:xfrm>
          <a:prstGeom prst="rect">
            <a:avLst/>
          </a:prstGeom>
        </p:spPr>
        <p:txBody>
          <a:bodyPr vert="vert" wrap="square">
            <a:spAutoFit/>
          </a:bodyPr>
          <a:lstStyle/>
          <a:p>
            <a:r>
              <a:rPr lang="en-US" sz="2200" b="1" dirty="0" smtClean="0">
                <a:latin typeface="Arial" panose="020B0604020202020204" pitchFamily="34" charset="0"/>
                <a:cs typeface="Arial" panose="020B0604020202020204" pitchFamily="34" charset="0"/>
              </a:rPr>
              <a:t>STRATEGIC RESOURCE MANAGEMENT</a:t>
            </a:r>
            <a:endParaRPr lang="en-US" sz="2200" b="1" dirty="0">
              <a:latin typeface="Arial" panose="020B0604020202020204" pitchFamily="34" charset="0"/>
              <a:cs typeface="Arial" panose="020B0604020202020204" pitchFamily="34" charset="0"/>
            </a:endParaRPr>
          </a:p>
        </p:txBody>
      </p:sp>
      <p:sp>
        <p:nvSpPr>
          <p:cNvPr id="21" name="Rectangle 20"/>
          <p:cNvSpPr/>
          <p:nvPr/>
        </p:nvSpPr>
        <p:spPr>
          <a:xfrm>
            <a:off x="3162300" y="5459105"/>
            <a:ext cx="3390900" cy="408295"/>
          </a:xfrm>
          <a:prstGeom prst="rect">
            <a:avLst/>
          </a:prstGeom>
        </p:spPr>
        <p:txBody>
          <a:bodyPr wrap="square">
            <a:spAutoFit/>
          </a:bodyPr>
          <a:lstStyle/>
          <a:p>
            <a:r>
              <a:rPr lang="en-US" sz="2000" b="1" dirty="0" smtClean="0">
                <a:solidFill>
                  <a:srgbClr val="C00000"/>
                </a:solidFill>
                <a:latin typeface="Arial" panose="020B0604020202020204" pitchFamily="34" charset="0"/>
                <a:cs typeface="Arial" panose="020B0604020202020204" pitchFamily="34" charset="0"/>
              </a:rPr>
              <a:t>PROCESS IMPROVEMENT</a:t>
            </a:r>
            <a:endParaRPr lang="en-US"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9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3755" y="4102100"/>
            <a:ext cx="3429000" cy="1079500"/>
          </a:xfrm>
          <a:prstGeom prst="rect">
            <a:avLst/>
          </a:prstGeom>
        </p:spPr>
      </p:pic>
      <p:grpSp>
        <p:nvGrpSpPr>
          <p:cNvPr id="5" name="Group 4"/>
          <p:cNvGrpSpPr/>
          <p:nvPr/>
        </p:nvGrpSpPr>
        <p:grpSpPr>
          <a:xfrm>
            <a:off x="6684508" y="842416"/>
            <a:ext cx="2230892" cy="2863576"/>
            <a:chOff x="6684508" y="842416"/>
            <a:chExt cx="2230892" cy="2863576"/>
          </a:xfrm>
        </p:grpSpPr>
        <p:sp>
          <p:nvSpPr>
            <p:cNvPr id="26" name="Striped Right Arrow 25"/>
            <p:cNvSpPr/>
            <p:nvPr/>
          </p:nvSpPr>
          <p:spPr>
            <a:xfrm rot="7980000">
              <a:off x="6246197" y="2740146"/>
              <a:ext cx="1404157" cy="527536"/>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842416"/>
              <a:ext cx="1524000" cy="158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4267200" y="258760"/>
            <a:ext cx="1417640" cy="2962383"/>
            <a:chOff x="4267200" y="258760"/>
            <a:chExt cx="1417640" cy="2962383"/>
          </a:xfrm>
        </p:grpSpPr>
        <p:sp>
          <p:nvSpPr>
            <p:cNvPr id="27" name="Striped Right Arrow 26"/>
            <p:cNvSpPr/>
            <p:nvPr/>
          </p:nvSpPr>
          <p:spPr>
            <a:xfrm rot="5400000">
              <a:off x="4266176" y="2255297"/>
              <a:ext cx="1404157" cy="527536"/>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www.main.nc.us/cherokee/seal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258760"/>
              <a:ext cx="1417640" cy="1417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015055" y="929330"/>
            <a:ext cx="2666381" cy="2368363"/>
            <a:chOff x="1015055" y="929330"/>
            <a:chExt cx="2666381" cy="2368363"/>
          </a:xfrm>
        </p:grpSpPr>
        <p:sp>
          <p:nvSpPr>
            <p:cNvPr id="10" name="Striped Right Arrow 9"/>
            <p:cNvSpPr/>
            <p:nvPr/>
          </p:nvSpPr>
          <p:spPr>
            <a:xfrm rot="2580000">
              <a:off x="2277279" y="2770157"/>
              <a:ext cx="1404157" cy="527536"/>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http://upload.wikimedia.org/wikipedia/commons/9/98/US-GreatSeal-Obver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055" y="929330"/>
              <a:ext cx="1499545" cy="14995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56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6"/>
                                        </p:tgtEl>
                                        <p:attrNameLst>
                                          <p:attrName>style.opacity</p:attrName>
                                        </p:attrNameLst>
                                      </p:cBhvr>
                                      <p:to>
                                        <p:strVal val="0.25"/>
                                      </p:to>
                                    </p:set>
                                    <p:animEffect filter="image" prLst="opacity: 0.25">
                                      <p:cBhvr rctx="IE">
                                        <p:cTn id="20" dur="indefinite"/>
                                        <p:tgtEl>
                                          <p:spTgt spid="6"/>
                                        </p:tgtEl>
                                      </p:cBhvr>
                                    </p:animEffect>
                                  </p:childTnLst>
                                </p:cTn>
                              </p:par>
                              <p:par>
                                <p:cTn id="21" presetID="9" presetClass="emph" presetSubtype="0" nodeType="withEffect">
                                  <p:stCondLst>
                                    <p:cond delay="0"/>
                                  </p:stCondLst>
                                  <p:childTnLst>
                                    <p:set>
                                      <p:cBhvr rctx="PPT">
                                        <p:cTn id="22" dur="indefinite"/>
                                        <p:tgtEl>
                                          <p:spTgt spid="5"/>
                                        </p:tgtEl>
                                        <p:attrNameLst>
                                          <p:attrName>style.opacity</p:attrName>
                                        </p:attrNameLst>
                                      </p:cBhvr>
                                      <p:to>
                                        <p:strVal val="0.25"/>
                                      </p:to>
                                    </p:set>
                                    <p:animEffect filter="image" prLst="opacity: 0.25">
                                      <p:cBhvr rctx="IE">
                                        <p:cTn id="23"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8839200" cy="5029200"/>
          </a:xfrm>
          <a:prstGeom prst="rect">
            <a:avLst/>
          </a:prstGeom>
          <a:gradFill flip="none" rotWithShape="1">
            <a:gsLst>
              <a:gs pos="7000">
                <a:schemeClr val="bg1">
                  <a:lumMod val="65000"/>
                </a:schemeClr>
              </a:gs>
              <a:gs pos="50000">
                <a:schemeClr val="bg1">
                  <a:lumMod val="75000"/>
                  <a:tint val="44500"/>
                  <a:satMod val="16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1" name="Rectangle 10"/>
          <p:cNvSpPr/>
          <p:nvPr/>
        </p:nvSpPr>
        <p:spPr>
          <a:xfrm>
            <a:off x="1371600" y="2530257"/>
            <a:ext cx="5943600" cy="3108543"/>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Legislative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State Agency Oversight</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Program Evaluation Division Review</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NC GEAR (Government Efficiency and Reform) Initiative</a:t>
            </a:r>
          </a:p>
          <a:p>
            <a:endParaRPr lang="en-US" sz="2800" dirty="0">
              <a:latin typeface="Arial" panose="020B0604020202020204" pitchFamily="34" charset="0"/>
              <a:cs typeface="Arial" panose="020B0604020202020204" pitchFamily="34" charset="0"/>
            </a:endParaRPr>
          </a:p>
        </p:txBody>
      </p:sp>
      <p:sp>
        <p:nvSpPr>
          <p:cNvPr id="8" name="Striped Right Arrow 7"/>
          <p:cNvSpPr/>
          <p:nvPr/>
        </p:nvSpPr>
        <p:spPr>
          <a:xfrm rot="5400000">
            <a:off x="5668480" y="3542008"/>
            <a:ext cx="4732852" cy="527536"/>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http://www.main.nc.us/cherokee/sea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086" y="270894"/>
            <a:ext cx="1417640" cy="141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1">
                                            <p:txEl>
                                              <p:pRg st="0" end="0"/>
                                            </p:txEl>
                                          </p:spTgt>
                                        </p:tgtEl>
                                        <p:attrNameLst>
                                          <p:attrName>style.color</p:attrName>
                                        </p:attrNameLst>
                                      </p:cBhvr>
                                      <p:to>
                                        <p:clrVal>
                                          <a:srgbClr val="C00000"/>
                                        </p:clrVal>
                                      </p:to>
                                    </p:set>
                                    <p:set>
                                      <p:cBhvr>
                                        <p:cTn id="7" dur="500" fill="hold"/>
                                        <p:tgtEl>
                                          <p:spTgt spid="11">
                                            <p:txEl>
                                              <p:pRg st="0" end="0"/>
                                            </p:txEl>
                                          </p:spTgt>
                                        </p:tgtEl>
                                        <p:attrNameLst>
                                          <p:attrName>fillcolor</p:attrName>
                                        </p:attrNameLst>
                                      </p:cBhvr>
                                      <p:to>
                                        <p:clrVal>
                                          <a:srgbClr val="C00000"/>
                                        </p:clrVal>
                                      </p:to>
                                    </p:set>
                                    <p:set>
                                      <p:cBhvr>
                                        <p:cTn id="8" dur="500" fill="hold"/>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11" name="Rectangle 10"/>
          <p:cNvSpPr/>
          <p:nvPr/>
        </p:nvSpPr>
        <p:spPr>
          <a:xfrm>
            <a:off x="1752600" y="1371600"/>
            <a:ext cx="4191000" cy="3416320"/>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Rectangle 4"/>
          <p:cNvSpPr/>
          <p:nvPr/>
        </p:nvSpPr>
        <p:spPr>
          <a:xfrm>
            <a:off x="959184" y="304800"/>
            <a:ext cx="6366902"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Program Evaluation Division (PED)</a:t>
            </a:r>
          </a:p>
          <a:p>
            <a:r>
              <a:rPr lang="en-US" sz="2800" b="1" dirty="0" smtClean="0">
                <a:latin typeface="Arial" panose="020B0604020202020204" pitchFamily="34" charset="0"/>
                <a:cs typeface="Arial" panose="020B0604020202020204" pitchFamily="34" charset="0"/>
              </a:rPr>
              <a:t>Review</a:t>
            </a:r>
            <a:endParaRPr lang="en-US" sz="2800" b="1" dirty="0">
              <a:latin typeface="Arial" panose="020B0604020202020204" pitchFamily="34" charset="0"/>
              <a:cs typeface="Arial" panose="020B0604020202020204" pitchFamily="34" charset="0"/>
            </a:endParaRPr>
          </a:p>
        </p:txBody>
      </p:sp>
      <p:sp>
        <p:nvSpPr>
          <p:cNvPr id="8" name="TextBox 7"/>
          <p:cNvSpPr txBox="1"/>
          <p:nvPr/>
        </p:nvSpPr>
        <p:spPr>
          <a:xfrm>
            <a:off x="1262961" y="6550223"/>
            <a:ext cx="5082097" cy="276999"/>
          </a:xfrm>
          <a:prstGeom prst="rect">
            <a:avLst/>
          </a:prstGeom>
          <a:noFill/>
        </p:spPr>
        <p:txBody>
          <a:bodyPr wrap="none" rtlCol="0">
            <a:spAutoFit/>
          </a:bodyPr>
          <a:lstStyle/>
          <a:p>
            <a:r>
              <a:rPr lang="en-US" sz="1200" dirty="0" smtClean="0">
                <a:solidFill>
                  <a:schemeClr val="tx1">
                    <a:lumMod val="50000"/>
                    <a:lumOff val="50000"/>
                  </a:schemeClr>
                </a:solidFill>
              </a:rPr>
              <a:t>Source: </a:t>
            </a:r>
            <a:r>
              <a:rPr lang="en-US" sz="1200" dirty="0">
                <a:solidFill>
                  <a:schemeClr val="tx1">
                    <a:lumMod val="50000"/>
                    <a:lumOff val="50000"/>
                  </a:schemeClr>
                </a:solidFill>
              </a:rPr>
              <a:t>http://www.ncleg.net/PED/Reports/documents/UNC/UNC_Report.pdf</a:t>
            </a:r>
          </a:p>
        </p:txBody>
      </p:sp>
      <p:pic>
        <p:nvPicPr>
          <p:cNvPr id="7" name="Picture 2" descr="http://www.main.nc.us/cherokee/sea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086" y="270894"/>
            <a:ext cx="1417640" cy="1417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95400" y="1471910"/>
            <a:ext cx="7467600" cy="5386090"/>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2013 Legislature’s Charge</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Examine UNC system’s efforts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to streamline</a:t>
            </a:r>
            <a:r>
              <a:rPr lang="en-US" sz="2800" dirty="0">
                <a:latin typeface="Arial" panose="020B0604020202020204" pitchFamily="34" charset="0"/>
                <a:cs typeface="Arial" panose="020B0604020202020204" pitchFamily="34" charset="0"/>
              </a:rPr>
              <a:t>, improve, and reduce costs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of </a:t>
            </a:r>
            <a:r>
              <a:rPr lang="en-US" sz="2800" dirty="0">
                <a:latin typeface="Arial" panose="020B0604020202020204" pitchFamily="34" charset="0"/>
                <a:cs typeface="Arial" panose="020B0604020202020204" pitchFamily="34" charset="0"/>
              </a:rPr>
              <a:t>campus </a:t>
            </a:r>
            <a:r>
              <a:rPr lang="en-US" sz="2800" dirty="0" smtClean="0">
                <a:latin typeface="Arial" panose="020B0604020202020204" pitchFamily="34" charset="0"/>
                <a:cs typeface="Arial" panose="020B0604020202020204" pitchFamily="34" charset="0"/>
              </a:rPr>
              <a:t>operations</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Status </a:t>
            </a:r>
            <a:r>
              <a:rPr lang="en-US" sz="2400" dirty="0">
                <a:latin typeface="Arial" panose="020B0604020202020204" pitchFamily="34" charset="0"/>
                <a:cs typeface="Arial" panose="020B0604020202020204" pitchFamily="34" charset="0"/>
              </a:rPr>
              <a:t>of operational efficiency </a:t>
            </a:r>
            <a:r>
              <a:rPr lang="en-US" sz="2400" dirty="0" smtClean="0">
                <a:latin typeface="Arial" panose="020B0604020202020204" pitchFamily="34" charset="0"/>
                <a:cs typeface="Arial" panose="020B0604020202020204" pitchFamily="34" charset="0"/>
              </a:rPr>
              <a:t>efforts</a:t>
            </a:r>
            <a:endParaRPr lang="en-US"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How size </a:t>
            </a:r>
            <a:r>
              <a:rPr lang="en-US" sz="2400" dirty="0">
                <a:latin typeface="Arial" panose="020B0604020202020204" pitchFamily="34" charset="0"/>
                <a:cs typeface="Arial" panose="020B0604020202020204" pitchFamily="34" charset="0"/>
              </a:rPr>
              <a:t>and scope of institutional operations and </a:t>
            </a:r>
            <a:r>
              <a:rPr lang="en-US" sz="2400" dirty="0" smtClean="0">
                <a:latin typeface="Arial" panose="020B0604020202020204" pitchFamily="34" charset="0"/>
                <a:cs typeface="Arial" panose="020B0604020202020204" pitchFamily="34" charset="0"/>
              </a:rPr>
              <a:t>administration changed </a:t>
            </a:r>
            <a:r>
              <a:rPr lang="en-US" sz="2400" dirty="0">
                <a:latin typeface="Arial" panose="020B0604020202020204" pitchFamily="34" charset="0"/>
                <a:cs typeface="Arial" panose="020B0604020202020204" pitchFamily="34" charset="0"/>
              </a:rPr>
              <a:t>over </a:t>
            </a:r>
            <a:r>
              <a:rPr lang="en-US" sz="2400" dirty="0" smtClean="0">
                <a:latin typeface="Arial" panose="020B0604020202020204" pitchFamily="34" charset="0"/>
                <a:cs typeface="Arial" panose="020B0604020202020204" pitchFamily="34" charset="0"/>
              </a:rPr>
              <a:t>time </a:t>
            </a:r>
            <a:endParaRPr lang="en-US"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How UNC </a:t>
            </a:r>
            <a:r>
              <a:rPr lang="en-US" sz="2400" dirty="0">
                <a:latin typeface="Arial" panose="020B0604020202020204" pitchFamily="34" charset="0"/>
                <a:cs typeface="Arial" panose="020B0604020202020204" pitchFamily="34" charset="0"/>
              </a:rPr>
              <a:t>system </a:t>
            </a:r>
            <a:r>
              <a:rPr lang="en-US" sz="2400" dirty="0" smtClean="0">
                <a:latin typeface="Arial" panose="020B0604020202020204" pitchFamily="34" charset="0"/>
                <a:cs typeface="Arial" panose="020B0604020202020204" pitchFamily="34" charset="0"/>
              </a:rPr>
              <a:t>ensures </a:t>
            </a:r>
            <a:r>
              <a:rPr lang="en-US" sz="2400" dirty="0">
                <a:latin typeface="Arial" panose="020B0604020202020204" pitchFamily="34" charset="0"/>
                <a:cs typeface="Arial" panose="020B0604020202020204" pitchFamily="34" charset="0"/>
              </a:rPr>
              <a:t>progress toward improved </a:t>
            </a:r>
            <a:r>
              <a:rPr lang="en-US" sz="2400" dirty="0" smtClean="0">
                <a:latin typeface="Arial" panose="020B0604020202020204" pitchFamily="34" charset="0"/>
                <a:cs typeface="Arial" panose="020B0604020202020204" pitchFamily="34" charset="0"/>
              </a:rPr>
              <a:t>operational efficiency</a:t>
            </a:r>
            <a:endParaRPr lang="en-US"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Best practices </a:t>
            </a:r>
            <a:r>
              <a:rPr lang="en-US" sz="2400" dirty="0">
                <a:latin typeface="Arial" panose="020B0604020202020204" pitchFamily="34" charset="0"/>
                <a:cs typeface="Arial" panose="020B0604020202020204" pitchFamily="34" charset="0"/>
              </a:rPr>
              <a:t>in improving </a:t>
            </a:r>
            <a:r>
              <a:rPr lang="en-US" sz="2400" dirty="0" smtClean="0">
                <a:latin typeface="Arial" panose="020B0604020202020204" pitchFamily="34" charset="0"/>
                <a:cs typeface="Arial" panose="020B0604020202020204" pitchFamily="34" charset="0"/>
              </a:rPr>
              <a:t>operational </a:t>
            </a:r>
            <a:r>
              <a:rPr lang="en-US" sz="2400" dirty="0">
                <a:latin typeface="Arial" panose="020B0604020202020204" pitchFamily="34" charset="0"/>
                <a:cs typeface="Arial" panose="020B0604020202020204" pitchFamily="34" charset="0"/>
              </a:rPr>
              <a:t>efficiency at public </a:t>
            </a:r>
            <a:r>
              <a:rPr lang="en-US" sz="2400" dirty="0" smtClean="0">
                <a:latin typeface="Arial" panose="020B0604020202020204" pitchFamily="34" charset="0"/>
                <a:cs typeface="Arial" panose="020B0604020202020204" pitchFamily="34" charset="0"/>
              </a:rPr>
              <a:t>universities</a:t>
            </a: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42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
        <p:nvSpPr>
          <p:cNvPr id="3" name="Rectangle 2"/>
          <p:cNvSpPr/>
          <p:nvPr/>
        </p:nvSpPr>
        <p:spPr>
          <a:xfrm>
            <a:off x="1264028" y="1295400"/>
            <a:ext cx="7270372" cy="4801314"/>
          </a:xfrm>
          <a:prstGeom prst="rect">
            <a:avLst/>
          </a:prstGeom>
        </p:spPr>
        <p:txBody>
          <a:bodyPr wrap="square">
            <a:spAutoFit/>
          </a:bodyPr>
          <a:lstStyle/>
          <a:p>
            <a:r>
              <a:rPr lang="en-US" sz="2800" b="1" dirty="0" smtClean="0">
                <a:solidFill>
                  <a:srgbClr val="C00000"/>
                </a:solidFill>
                <a:latin typeface="Arial" panose="020B0604020202020204" pitchFamily="34" charset="0"/>
                <a:cs typeface="Arial" panose="020B0604020202020204" pitchFamily="34" charset="0"/>
              </a:rPr>
              <a:t>Report: </a:t>
            </a:r>
            <a:r>
              <a:rPr lang="en-US" sz="2800" dirty="0">
                <a:latin typeface="Arial" panose="020B0604020202020204" pitchFamily="34" charset="0"/>
                <a:cs typeface="Arial" panose="020B0604020202020204" pitchFamily="34" charset="0"/>
              </a:rPr>
              <a:t>The UNC System Needs a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More </a:t>
            </a:r>
            <a:r>
              <a:rPr lang="en-US" sz="2800" dirty="0">
                <a:latin typeface="Arial" panose="020B0604020202020204" pitchFamily="34" charset="0"/>
                <a:cs typeface="Arial" panose="020B0604020202020204" pitchFamily="34" charset="0"/>
              </a:rPr>
              <a:t>Comprehensive Approach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and Metrics </a:t>
            </a:r>
            <a:r>
              <a:rPr lang="en-US" sz="2800" dirty="0">
                <a:latin typeface="Arial" panose="020B0604020202020204" pitchFamily="34" charset="0"/>
                <a:cs typeface="Arial" panose="020B0604020202020204" pitchFamily="34" charset="0"/>
              </a:rPr>
              <a:t>for Operational </a:t>
            </a:r>
            <a:r>
              <a:rPr lang="en-US" sz="2800" dirty="0" smtClean="0">
                <a:latin typeface="Arial" panose="020B0604020202020204" pitchFamily="34" charset="0"/>
                <a:cs typeface="Arial" panose="020B0604020202020204" pitchFamily="34" charset="0"/>
              </a:rPr>
              <a:t>Efficiency</a:t>
            </a:r>
            <a:endParaRPr lang="en-US" sz="2800"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Key Findings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UNC System </a:t>
            </a:r>
            <a:r>
              <a:rPr lang="en-US" sz="2000" b="1" dirty="0" smtClean="0">
                <a:latin typeface="Arial" panose="020B0604020202020204" pitchFamily="34" charset="0"/>
                <a:cs typeface="Arial" panose="020B0604020202020204" pitchFamily="34" charset="0"/>
              </a:rPr>
              <a:t>lacks comprehensive </a:t>
            </a:r>
            <a:r>
              <a:rPr lang="en-US" sz="2000" b="1" dirty="0">
                <a:latin typeface="Arial" panose="020B0604020202020204" pitchFamily="34" charset="0"/>
                <a:cs typeface="Arial" panose="020B0604020202020204" pitchFamily="34" charset="0"/>
              </a:rPr>
              <a:t>approach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operational </a:t>
            </a:r>
            <a:r>
              <a:rPr lang="en-US" sz="2000" dirty="0" smtClean="0">
                <a:latin typeface="Arial" panose="020B0604020202020204" pitchFamily="34" charset="0"/>
                <a:cs typeface="Arial" panose="020B0604020202020204" pitchFamily="34" charset="0"/>
              </a:rPr>
              <a:t>efficiency</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System-wide </a:t>
            </a:r>
            <a:r>
              <a:rPr lang="en-US" sz="2000" dirty="0">
                <a:latin typeface="Arial" panose="020B0604020202020204" pitchFamily="34" charset="0"/>
                <a:cs typeface="Arial" panose="020B0604020202020204" pitchFamily="34" charset="0"/>
              </a:rPr>
              <a:t>initiative </a:t>
            </a:r>
            <a:r>
              <a:rPr lang="en-US" sz="2000" b="1" dirty="0">
                <a:latin typeface="Arial" panose="020B0604020202020204" pitchFamily="34" charset="0"/>
                <a:cs typeface="Arial" panose="020B0604020202020204" pitchFamily="34" charset="0"/>
              </a:rPr>
              <a:t>does not incorporate </a:t>
            </a: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campus-level efforts </a:t>
            </a:r>
            <a:r>
              <a:rPr lang="en-US" sz="2000" dirty="0" smtClean="0">
                <a:latin typeface="Arial" panose="020B0604020202020204" pitchFamily="34" charset="0"/>
                <a:cs typeface="Arial" panose="020B0604020202020204" pitchFamily="34" charset="0"/>
              </a:rPr>
              <a:t>for operational efficiency</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UNC System needs </a:t>
            </a:r>
            <a:r>
              <a:rPr lang="en-US" sz="2000" b="1" dirty="0" smtClean="0">
                <a:latin typeface="Arial" panose="020B0604020202020204" pitchFamily="34" charset="0"/>
                <a:cs typeface="Arial" panose="020B0604020202020204" pitchFamily="34" charset="0"/>
              </a:rPr>
              <a:t>improved </a:t>
            </a:r>
            <a:r>
              <a:rPr lang="en-US" sz="2000" b="1" dirty="0">
                <a:latin typeface="Arial" panose="020B0604020202020204" pitchFamily="34" charset="0"/>
                <a:cs typeface="Arial" panose="020B0604020202020204" pitchFamily="34" charset="0"/>
              </a:rPr>
              <a:t>metrics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better </a:t>
            </a:r>
            <a:r>
              <a:rPr lang="en-US" sz="2000" dirty="0" smtClean="0">
                <a:latin typeface="Arial" panose="020B0604020202020204" pitchFamily="34" charset="0"/>
                <a:cs typeface="Arial" panose="020B0604020202020204" pitchFamily="34" charset="0"/>
              </a:rPr>
              <a:t>manage </a:t>
            </a:r>
            <a:r>
              <a:rPr lang="en-US" sz="2000" dirty="0">
                <a:latin typeface="Arial" panose="020B0604020202020204" pitchFamily="34" charset="0"/>
                <a:cs typeface="Arial" panose="020B0604020202020204" pitchFamily="34" charset="0"/>
              </a:rPr>
              <a:t>and track operational </a:t>
            </a:r>
            <a:r>
              <a:rPr lang="en-US" sz="2000" dirty="0" smtClean="0">
                <a:latin typeface="Arial" panose="020B0604020202020204" pitchFamily="34" charset="0"/>
                <a:cs typeface="Arial" panose="020B0604020202020204" pitchFamily="34" charset="0"/>
              </a:rPr>
              <a:t>efficiency</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UNC </a:t>
            </a:r>
            <a:r>
              <a:rPr lang="en-US" sz="2000" b="1" dirty="0" smtClean="0">
                <a:latin typeface="Arial" panose="020B0604020202020204" pitchFamily="34" charset="0"/>
                <a:cs typeface="Arial" panose="020B0604020202020204" pitchFamily="34" charset="0"/>
              </a:rPr>
              <a:t>does </a:t>
            </a:r>
            <a:r>
              <a:rPr lang="en-US" sz="2000" b="1" dirty="0">
                <a:latin typeface="Arial" panose="020B0604020202020204" pitchFamily="34" charset="0"/>
                <a:cs typeface="Arial" panose="020B0604020202020204" pitchFamily="34" charset="0"/>
              </a:rPr>
              <a:t>not have </a:t>
            </a:r>
            <a:r>
              <a:rPr lang="en-US" sz="2000" b="1" dirty="0" smtClean="0">
                <a:latin typeface="Arial" panose="020B0604020202020204" pitchFamily="34" charset="0"/>
                <a:cs typeface="Arial" panose="020B0604020202020204" pitchFamily="34" charset="0"/>
              </a:rPr>
              <a:t>reliable </a:t>
            </a:r>
            <a:r>
              <a:rPr lang="en-US" sz="2000" b="1" dirty="0">
                <a:latin typeface="Arial" panose="020B0604020202020204" pitchFamily="34" charset="0"/>
                <a:cs typeface="Arial" panose="020B0604020202020204" pitchFamily="34" charset="0"/>
              </a:rPr>
              <a:t>source of funding </a:t>
            </a:r>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operational </a:t>
            </a:r>
            <a:r>
              <a:rPr lang="en-US" sz="2000" dirty="0">
                <a:latin typeface="Arial" panose="020B0604020202020204" pitchFamily="34" charset="0"/>
                <a:cs typeface="Arial" panose="020B0604020202020204" pitchFamily="34" charset="0"/>
              </a:rPr>
              <a:t>efficiency </a:t>
            </a:r>
            <a:r>
              <a:rPr lang="en-US" sz="2000" dirty="0" smtClean="0">
                <a:latin typeface="Arial" panose="020B0604020202020204" pitchFamily="34" charset="0"/>
                <a:cs typeface="Arial" panose="020B0604020202020204" pitchFamily="34" charset="0"/>
              </a:rPr>
              <a:t>efforts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Best practices </a:t>
            </a:r>
            <a:r>
              <a:rPr lang="en-US" sz="2000" dirty="0">
                <a:latin typeface="Arial" panose="020B0604020202020204" pitchFamily="34" charset="0"/>
                <a:cs typeface="Arial" panose="020B0604020202020204" pitchFamily="34" charset="0"/>
              </a:rPr>
              <a:t>adopted by other public university </a:t>
            </a:r>
            <a:r>
              <a:rPr lang="en-US" sz="2000" dirty="0" smtClean="0">
                <a:latin typeface="Arial" panose="020B0604020202020204" pitchFamily="34" charset="0"/>
                <a:cs typeface="Arial" panose="020B0604020202020204" pitchFamily="34" charset="0"/>
              </a:rPr>
              <a:t>systems</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1295400" y="6629400"/>
            <a:ext cx="5082097" cy="276999"/>
          </a:xfrm>
          <a:prstGeom prst="rect">
            <a:avLst/>
          </a:prstGeom>
          <a:noFill/>
        </p:spPr>
        <p:txBody>
          <a:bodyPr wrap="none" rtlCol="0">
            <a:spAutoFit/>
          </a:bodyPr>
          <a:lstStyle/>
          <a:p>
            <a:r>
              <a:rPr lang="en-US" sz="1200" dirty="0" smtClean="0">
                <a:solidFill>
                  <a:schemeClr val="tx1">
                    <a:lumMod val="50000"/>
                    <a:lumOff val="50000"/>
                  </a:schemeClr>
                </a:solidFill>
              </a:rPr>
              <a:t>Source: </a:t>
            </a:r>
            <a:r>
              <a:rPr lang="en-US" sz="1200" dirty="0">
                <a:solidFill>
                  <a:schemeClr val="tx1">
                    <a:lumMod val="50000"/>
                    <a:lumOff val="50000"/>
                  </a:schemeClr>
                </a:solidFill>
              </a:rPr>
              <a:t>http://www.ncleg.net/PED/Reports/documents/UNC/UNC_Report.pdf</a:t>
            </a:r>
          </a:p>
        </p:txBody>
      </p:sp>
      <p:pic>
        <p:nvPicPr>
          <p:cNvPr id="10" name="Picture 2" descr="http://www.main.nc.us/cherokee/sea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086" y="270894"/>
            <a:ext cx="1417640" cy="1417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59184" y="304800"/>
            <a:ext cx="6366902"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Program Evaluation Division (PED)</a:t>
            </a:r>
          </a:p>
          <a:p>
            <a:r>
              <a:rPr lang="en-US" sz="2800" b="1" dirty="0" smtClean="0">
                <a:latin typeface="Arial" panose="020B0604020202020204" pitchFamily="34" charset="0"/>
                <a:cs typeface="Arial" panose="020B0604020202020204" pitchFamily="34" charset="0"/>
              </a:rPr>
              <a:t>Review</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037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5531</TotalTime>
  <Words>2726</Words>
  <Application>Microsoft Office PowerPoint</Application>
  <PresentationFormat>On-screen Show (4:3)</PresentationFormat>
  <Paragraphs>669</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Jacklyn Foster</dc:creator>
  <cp:lastModifiedBy>Lewis A Carson</cp:lastModifiedBy>
  <cp:revision>526</cp:revision>
  <cp:lastPrinted>2014-07-07T21:02:45Z</cp:lastPrinted>
  <dcterms:created xsi:type="dcterms:W3CDTF">2014-06-23T15:50:03Z</dcterms:created>
  <dcterms:modified xsi:type="dcterms:W3CDTF">2014-08-28T19:34:51Z</dcterms:modified>
</cp:coreProperties>
</file>