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theme/themeOverride5.xml" ContentType="application/vnd.openxmlformats-officedocument.themeOverride+xml"/>
  <Override PartName="/ppt/charts/chart4.xml" ContentType="application/vnd.openxmlformats-officedocument.drawingml.chart+xml"/>
  <Override PartName="/ppt/theme/themeOverride6.xml" ContentType="application/vnd.openxmlformats-officedocument.themeOverride+xml"/>
  <Override PartName="/ppt/charts/chart5.xml" ContentType="application/vnd.openxmlformats-officedocument.drawingml.chart+xml"/>
  <Override PartName="/ppt/theme/themeOverride7.xml" ContentType="application/vnd.openxmlformats-officedocument.themeOverride+xml"/>
  <Override PartName="/ppt/charts/chart6.xml" ContentType="application/vnd.openxmlformats-officedocument.drawingml.chart+xml"/>
  <Override PartName="/ppt/theme/themeOverride8.xml" ContentType="application/vnd.openxmlformats-officedocument.themeOverride+xml"/>
  <Override PartName="/ppt/charts/chart7.xml" ContentType="application/vnd.openxmlformats-officedocument.drawingml.chart+xml"/>
  <Override PartName="/ppt/theme/themeOverride9.xml" ContentType="application/vnd.openxmlformats-officedocument.themeOverride+xml"/>
  <Override PartName="/ppt/charts/chart8.xml" ContentType="application/vnd.openxmlformats-officedocument.drawingml.chart+xml"/>
  <Override PartName="/ppt/theme/themeOverride10.xml" ContentType="application/vnd.openxmlformats-officedocument.themeOverride+xml"/>
  <Override PartName="/ppt/charts/chart9.xml" ContentType="application/vnd.openxmlformats-officedocument.drawingml.chart+xml"/>
  <Override PartName="/ppt/theme/themeOverride11.xml" ContentType="application/vnd.openxmlformats-officedocument.themeOverride+xml"/>
  <Override PartName="/ppt/charts/chart10.xml" ContentType="application/vnd.openxmlformats-officedocument.drawingml.chart+xml"/>
  <Override PartName="/ppt/theme/themeOverride12.xml" ContentType="application/vnd.openxmlformats-officedocument.themeOverride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ppt/charts/chart12.xml" ContentType="application/vnd.openxmlformats-officedocument.drawingml.chart+xml"/>
  <Override PartName="/ppt/theme/themeOverride14.xml" ContentType="application/vnd.openxmlformats-officedocument.themeOverride+xml"/>
  <Override PartName="/ppt/charts/chart13.xml" ContentType="application/vnd.openxmlformats-officedocument.drawingml.chart+xml"/>
  <Override PartName="/ppt/theme/themeOverride15.xml" ContentType="application/vnd.openxmlformats-officedocument.themeOverride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6.xml" ContentType="application/vnd.openxmlformats-officedocument.themeOverride+xml"/>
  <Override PartName="/ppt/charts/chart1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256" r:id="rId2"/>
    <p:sldId id="333" r:id="rId3"/>
    <p:sldId id="257" r:id="rId4"/>
    <p:sldId id="258" r:id="rId5"/>
    <p:sldId id="259" r:id="rId6"/>
    <p:sldId id="335" r:id="rId7"/>
    <p:sldId id="261" r:id="rId8"/>
    <p:sldId id="263" r:id="rId9"/>
    <p:sldId id="264" r:id="rId10"/>
    <p:sldId id="308" r:id="rId11"/>
    <p:sldId id="306" r:id="rId12"/>
    <p:sldId id="266" r:id="rId13"/>
    <p:sldId id="307" r:id="rId14"/>
    <p:sldId id="275" r:id="rId15"/>
    <p:sldId id="267" r:id="rId16"/>
    <p:sldId id="269" r:id="rId17"/>
    <p:sldId id="270" r:id="rId18"/>
    <p:sldId id="302" r:id="rId19"/>
    <p:sldId id="303" r:id="rId20"/>
    <p:sldId id="271" r:id="rId21"/>
    <p:sldId id="272" r:id="rId22"/>
    <p:sldId id="334" r:id="rId23"/>
    <p:sldId id="305" r:id="rId24"/>
    <p:sldId id="276" r:id="rId25"/>
    <p:sldId id="309" r:id="rId26"/>
    <p:sldId id="310" r:id="rId27"/>
    <p:sldId id="311" r:id="rId28"/>
    <p:sldId id="336" r:id="rId29"/>
    <p:sldId id="294" r:id="rId30"/>
    <p:sldId id="295" r:id="rId31"/>
    <p:sldId id="296" r:id="rId32"/>
    <p:sldId id="344" r:id="rId33"/>
    <p:sldId id="298" r:id="rId34"/>
    <p:sldId id="299" r:id="rId35"/>
    <p:sldId id="321" r:id="rId36"/>
    <p:sldId id="345" r:id="rId37"/>
    <p:sldId id="278" r:id="rId38"/>
    <p:sldId id="279" r:id="rId39"/>
    <p:sldId id="337" r:id="rId40"/>
    <p:sldId id="338" r:id="rId41"/>
    <p:sldId id="281" r:id="rId42"/>
    <p:sldId id="339" r:id="rId43"/>
    <p:sldId id="341" r:id="rId44"/>
    <p:sldId id="340" r:id="rId45"/>
    <p:sldId id="283" r:id="rId46"/>
    <p:sldId id="286" r:id="rId47"/>
    <p:sldId id="314" r:id="rId48"/>
    <p:sldId id="288" r:id="rId49"/>
    <p:sldId id="315" r:id="rId50"/>
    <p:sldId id="290" r:id="rId51"/>
    <p:sldId id="291" r:id="rId52"/>
    <p:sldId id="318" r:id="rId53"/>
    <p:sldId id="342" r:id="rId54"/>
    <p:sldId id="292" r:id="rId55"/>
    <p:sldId id="293" r:id="rId56"/>
    <p:sldId id="346" r:id="rId57"/>
    <p:sldId id="347" r:id="rId58"/>
    <p:sldId id="348" r:id="rId59"/>
    <p:sldId id="349" r:id="rId6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8" y="43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3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4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wolftech.ad.ncsu.edu\oit\shares\OIRP\UPA\Survey\Climate\2015\presentations\working\ccs15.udac.Mar28_2016.tables.xls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wolftech.ad.ncsu.edu\oit\shares\OIRP\UPA\Survey\Climate\2015\presentations\working\ccs15.udac.Mar28_2016.tables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wolftech.ad.ncsu.edu\oit\shares\OIRP\UPA\Survey\Climate\2015\presentations\working\ccs15.udac.Mar28_2016.tables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7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8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9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0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dirty="0" smtClean="0"/>
              <a:t>How often feel like you don’t fit in</a:t>
            </a:r>
            <a:endParaRPr lang="en-US" sz="2400" dirty="0"/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A4a!$D$4</c:f>
              <c:strCache>
                <c:ptCount val="1"/>
                <c:pt idx="0">
                  <c:v>Always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A4a!$C$5:$C$13</c:f>
              <c:strCache>
                <c:ptCount val="9"/>
                <c:pt idx="0">
                  <c:v>Total (n=1,774)</c:v>
                </c:pt>
                <c:pt idx="1">
                  <c:v>Non-Traditional (n=74)</c:v>
                </c:pt>
                <c:pt idx="2">
                  <c:v>Transgender (n=46)</c:v>
                </c:pt>
                <c:pt idx="3">
                  <c:v>International (n=37)</c:v>
                </c:pt>
                <c:pt idx="4">
                  <c:v>Has Disability (n=164)</c:v>
                </c:pt>
                <c:pt idx="5">
                  <c:v>Poor/working class (n=232)</c:v>
                </c:pt>
                <c:pt idx="6">
                  <c:v>GLB (n=141)</c:v>
                </c:pt>
                <c:pt idx="7">
                  <c:v>1st generation (n=247)</c:v>
                </c:pt>
                <c:pt idx="8">
                  <c:v>African American (n=110)</c:v>
                </c:pt>
              </c:strCache>
            </c:strRef>
          </c:cat>
          <c:val>
            <c:numRef>
              <c:f>A4a!$D$5:$D$13</c:f>
              <c:numCache>
                <c:formatCode>0%</c:formatCode>
                <c:ptCount val="9"/>
                <c:pt idx="0">
                  <c:v>0.02</c:v>
                </c:pt>
                <c:pt idx="1">
                  <c:v>0.08</c:v>
                </c:pt>
                <c:pt idx="2">
                  <c:v>0.11</c:v>
                </c:pt>
                <c:pt idx="3">
                  <c:v>8.1000000000000003E-2</c:v>
                </c:pt>
                <c:pt idx="4">
                  <c:v>0.04</c:v>
                </c:pt>
                <c:pt idx="5">
                  <c:v>0.03</c:v>
                </c:pt>
                <c:pt idx="6">
                  <c:v>0.04</c:v>
                </c:pt>
                <c:pt idx="7">
                  <c:v>0.03</c:v>
                </c:pt>
                <c:pt idx="8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A4a!$E$4</c:f>
              <c:strCache>
                <c:ptCount val="1"/>
                <c:pt idx="0">
                  <c:v>Often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A4a!$C$5:$C$13</c:f>
              <c:strCache>
                <c:ptCount val="9"/>
                <c:pt idx="0">
                  <c:v>Total (n=1,774)</c:v>
                </c:pt>
                <c:pt idx="1">
                  <c:v>Non-Traditional (n=74)</c:v>
                </c:pt>
                <c:pt idx="2">
                  <c:v>Transgender (n=46)</c:v>
                </c:pt>
                <c:pt idx="3">
                  <c:v>International (n=37)</c:v>
                </c:pt>
                <c:pt idx="4">
                  <c:v>Has Disability (n=164)</c:v>
                </c:pt>
                <c:pt idx="5">
                  <c:v>Poor/working class (n=232)</c:v>
                </c:pt>
                <c:pt idx="6">
                  <c:v>GLB (n=141)</c:v>
                </c:pt>
                <c:pt idx="7">
                  <c:v>1st generation (n=247)</c:v>
                </c:pt>
                <c:pt idx="8">
                  <c:v>African American (n=110)</c:v>
                </c:pt>
              </c:strCache>
            </c:strRef>
          </c:cat>
          <c:val>
            <c:numRef>
              <c:f>A4a!$E$5:$E$13</c:f>
              <c:numCache>
                <c:formatCode>0%</c:formatCode>
                <c:ptCount val="9"/>
                <c:pt idx="0">
                  <c:v>0.12</c:v>
                </c:pt>
                <c:pt idx="1">
                  <c:v>0.28000000000000003</c:v>
                </c:pt>
                <c:pt idx="2">
                  <c:v>0.2</c:v>
                </c:pt>
                <c:pt idx="3">
                  <c:v>0.16200000000000001</c:v>
                </c:pt>
                <c:pt idx="4">
                  <c:v>0.2</c:v>
                </c:pt>
                <c:pt idx="5">
                  <c:v>0.21</c:v>
                </c:pt>
                <c:pt idx="6">
                  <c:v>0.18</c:v>
                </c:pt>
                <c:pt idx="7">
                  <c:v>0.17</c:v>
                </c:pt>
                <c:pt idx="8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A4a!$F$4</c:f>
              <c:strCache>
                <c:ptCount val="1"/>
                <c:pt idx="0">
                  <c:v>Occasionally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A4a!$C$5:$C$13</c:f>
              <c:strCache>
                <c:ptCount val="9"/>
                <c:pt idx="0">
                  <c:v>Total (n=1,774)</c:v>
                </c:pt>
                <c:pt idx="1">
                  <c:v>Non-Traditional (n=74)</c:v>
                </c:pt>
                <c:pt idx="2">
                  <c:v>Transgender (n=46)</c:v>
                </c:pt>
                <c:pt idx="3">
                  <c:v>International (n=37)</c:v>
                </c:pt>
                <c:pt idx="4">
                  <c:v>Has Disability (n=164)</c:v>
                </c:pt>
                <c:pt idx="5">
                  <c:v>Poor/working class (n=232)</c:v>
                </c:pt>
                <c:pt idx="6">
                  <c:v>GLB (n=141)</c:v>
                </c:pt>
                <c:pt idx="7">
                  <c:v>1st generation (n=247)</c:v>
                </c:pt>
                <c:pt idx="8">
                  <c:v>African American (n=110)</c:v>
                </c:pt>
              </c:strCache>
            </c:strRef>
          </c:cat>
          <c:val>
            <c:numRef>
              <c:f>A4a!$F$5:$F$13</c:f>
              <c:numCache>
                <c:formatCode>0%</c:formatCode>
                <c:ptCount val="9"/>
                <c:pt idx="0">
                  <c:v>0.32</c:v>
                </c:pt>
                <c:pt idx="1">
                  <c:v>0.38</c:v>
                </c:pt>
                <c:pt idx="2">
                  <c:v>0.44</c:v>
                </c:pt>
                <c:pt idx="3">
                  <c:v>0.29699999999999999</c:v>
                </c:pt>
                <c:pt idx="4">
                  <c:v>0.39</c:v>
                </c:pt>
                <c:pt idx="5">
                  <c:v>0.36</c:v>
                </c:pt>
                <c:pt idx="6">
                  <c:v>0.47</c:v>
                </c:pt>
                <c:pt idx="7">
                  <c:v>0.3</c:v>
                </c:pt>
                <c:pt idx="8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18768160"/>
        <c:axId val="218768720"/>
      </c:barChart>
      <c:catAx>
        <c:axId val="218768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218768720"/>
        <c:crosses val="autoZero"/>
        <c:auto val="1"/>
        <c:lblAlgn val="ctr"/>
        <c:lblOffset val="100"/>
        <c:noMultiLvlLbl val="0"/>
      </c:catAx>
      <c:valAx>
        <c:axId val="21876872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18768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762613006707492"/>
          <c:y val="0.90507613236448337"/>
          <c:w val="0.43417707603303513"/>
          <c:h val="9.4923811606882472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Student Respect for Students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Who </a:t>
            </a:r>
            <a:r>
              <a:rPr lang="en-US" dirty="0"/>
              <a:t>Are Different From Them Based On…
</a:t>
            </a:r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E1ghk!$D$4</c:f>
              <c:strCache>
                <c:ptCount val="1"/>
                <c:pt idx="0">
                  <c:v>Excellent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E1ghk!$C$5:$C$7</c:f>
              <c:strCache>
                <c:ptCount val="3"/>
                <c:pt idx="0">
                  <c:v>Race/ethnicity (n=1,092)</c:v>
                </c:pt>
                <c:pt idx="1">
                  <c:v>Sexual orientation (n=1,094)</c:v>
                </c:pt>
                <c:pt idx="2">
                  <c:v>Gender Identity (Transgender) (n=1,092)</c:v>
                </c:pt>
              </c:strCache>
            </c:strRef>
          </c:cat>
          <c:val>
            <c:numRef>
              <c:f>E1ghk!$D$5:$D$7</c:f>
              <c:numCache>
                <c:formatCode>0%</c:formatCode>
                <c:ptCount val="3"/>
                <c:pt idx="0">
                  <c:v>0.24</c:v>
                </c:pt>
                <c:pt idx="1">
                  <c:v>0.15</c:v>
                </c:pt>
                <c:pt idx="2">
                  <c:v>0.12</c:v>
                </c:pt>
              </c:numCache>
            </c:numRef>
          </c:val>
        </c:ser>
        <c:ser>
          <c:idx val="1"/>
          <c:order val="1"/>
          <c:tx>
            <c:strRef>
              <c:f>E1ghk!$E$4</c:f>
              <c:strCache>
                <c:ptCount val="1"/>
                <c:pt idx="0">
                  <c:v>Good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E1ghk!$C$5:$C$7</c:f>
              <c:strCache>
                <c:ptCount val="3"/>
                <c:pt idx="0">
                  <c:v>Race/ethnicity (n=1,092)</c:v>
                </c:pt>
                <c:pt idx="1">
                  <c:v>Sexual orientation (n=1,094)</c:v>
                </c:pt>
                <c:pt idx="2">
                  <c:v>Gender Identity (Transgender) (n=1,092)</c:v>
                </c:pt>
              </c:strCache>
            </c:strRef>
          </c:cat>
          <c:val>
            <c:numRef>
              <c:f>E1ghk!$E$5:$E$7</c:f>
              <c:numCache>
                <c:formatCode>0%</c:formatCode>
                <c:ptCount val="3"/>
                <c:pt idx="0">
                  <c:v>0.5</c:v>
                </c:pt>
                <c:pt idx="1">
                  <c:v>0.47</c:v>
                </c:pt>
                <c:pt idx="2">
                  <c:v>0.38</c:v>
                </c:pt>
              </c:numCache>
            </c:numRef>
          </c:val>
        </c:ser>
        <c:ser>
          <c:idx val="2"/>
          <c:order val="2"/>
          <c:tx>
            <c:strRef>
              <c:f>E1ghk!$F$4</c:f>
              <c:strCache>
                <c:ptCount val="1"/>
                <c:pt idx="0">
                  <c:v>Fair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E1ghk!$C$5:$C$7</c:f>
              <c:strCache>
                <c:ptCount val="3"/>
                <c:pt idx="0">
                  <c:v>Race/ethnicity (n=1,092)</c:v>
                </c:pt>
                <c:pt idx="1">
                  <c:v>Sexual orientation (n=1,094)</c:v>
                </c:pt>
                <c:pt idx="2">
                  <c:v>Gender Identity (Transgender) (n=1,092)</c:v>
                </c:pt>
              </c:strCache>
            </c:strRef>
          </c:cat>
          <c:val>
            <c:numRef>
              <c:f>E1ghk!$F$5:$F$7</c:f>
              <c:numCache>
                <c:formatCode>0%</c:formatCode>
                <c:ptCount val="3"/>
                <c:pt idx="0">
                  <c:v>0.2</c:v>
                </c:pt>
                <c:pt idx="1">
                  <c:v>0.28999999999999998</c:v>
                </c:pt>
                <c:pt idx="2">
                  <c:v>0.34</c:v>
                </c:pt>
              </c:numCache>
            </c:numRef>
          </c:val>
        </c:ser>
        <c:ser>
          <c:idx val="3"/>
          <c:order val="3"/>
          <c:tx>
            <c:strRef>
              <c:f>E1ghk!$G$4</c:f>
              <c:strCache>
                <c:ptCount val="1"/>
                <c:pt idx="0">
                  <c:v>Poor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E1ghk!$C$5:$C$7</c:f>
              <c:strCache>
                <c:ptCount val="3"/>
                <c:pt idx="0">
                  <c:v>Race/ethnicity (n=1,092)</c:v>
                </c:pt>
                <c:pt idx="1">
                  <c:v>Sexual orientation (n=1,094)</c:v>
                </c:pt>
                <c:pt idx="2">
                  <c:v>Gender Identity (Transgender) (n=1,092)</c:v>
                </c:pt>
              </c:strCache>
            </c:strRef>
          </c:cat>
          <c:val>
            <c:numRef>
              <c:f>E1ghk!$G$5:$G$7</c:f>
              <c:numCache>
                <c:formatCode>0%</c:formatCode>
                <c:ptCount val="3"/>
                <c:pt idx="0">
                  <c:v>0.06</c:v>
                </c:pt>
                <c:pt idx="1">
                  <c:v>0.08</c:v>
                </c:pt>
                <c:pt idx="2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5448752"/>
        <c:axId val="345449312"/>
      </c:barChart>
      <c:catAx>
        <c:axId val="345448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45449312"/>
        <c:crosses val="autoZero"/>
        <c:auto val="1"/>
        <c:lblAlgn val="ctr"/>
        <c:lblOffset val="100"/>
        <c:noMultiLvlLbl val="0"/>
      </c:catAx>
      <c:valAx>
        <c:axId val="34544931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45448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148559861389872"/>
          <c:y val="0.8939698162729659"/>
          <c:w val="0.63140033966342446"/>
          <c:h val="7.8444917144730938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Student Respect for Students 
Who Are Different From Them Based On…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Sheet5!$D$4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Sheet5!$B$5:$C$10</c:f>
              <c:multiLvlStrCache>
                <c:ptCount val="6"/>
                <c:lvl>
                  <c:pt idx="0">
                    <c:v>AfAmer/Black (n=74)</c:v>
                  </c:pt>
                  <c:pt idx="1">
                    <c:v>White (n=795)</c:v>
                  </c:pt>
                  <c:pt idx="2">
                    <c:v>GLB (n=141)</c:v>
                  </c:pt>
                  <c:pt idx="3">
                    <c:v>Straight (n=885)</c:v>
                  </c:pt>
                  <c:pt idx="4">
                    <c:v>Transgender (n=45)</c:v>
                  </c:pt>
                  <c:pt idx="5">
                    <c:v>Male (n=456)</c:v>
                  </c:pt>
                </c:lvl>
                <c:lvl>
                  <c:pt idx="0">
                    <c:v>Race/ Ethnicity</c:v>
                  </c:pt>
                  <c:pt idx="2">
                    <c:v>Sexual Orientation </c:v>
                  </c:pt>
                  <c:pt idx="4">
                    <c:v>Gender Identity</c:v>
                  </c:pt>
                </c:lvl>
              </c:multiLvlStrCache>
            </c:multiLvlStrRef>
          </c:cat>
          <c:val>
            <c:numRef>
              <c:f>Sheet5!$D$5:$D$10</c:f>
              <c:numCache>
                <c:formatCode>0%</c:formatCode>
                <c:ptCount val="6"/>
                <c:pt idx="0">
                  <c:v>0.16</c:v>
                </c:pt>
                <c:pt idx="1">
                  <c:v>0.05</c:v>
                </c:pt>
                <c:pt idx="2">
                  <c:v>0.19</c:v>
                </c:pt>
                <c:pt idx="3">
                  <c:v>0.06</c:v>
                </c:pt>
                <c:pt idx="4">
                  <c:v>0.36</c:v>
                </c:pt>
                <c:pt idx="5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Sheet5!$E$4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Sheet5!$B$5:$C$10</c:f>
              <c:multiLvlStrCache>
                <c:ptCount val="6"/>
                <c:lvl>
                  <c:pt idx="0">
                    <c:v>AfAmer/Black (n=74)</c:v>
                  </c:pt>
                  <c:pt idx="1">
                    <c:v>White (n=795)</c:v>
                  </c:pt>
                  <c:pt idx="2">
                    <c:v>GLB (n=141)</c:v>
                  </c:pt>
                  <c:pt idx="3">
                    <c:v>Straight (n=885)</c:v>
                  </c:pt>
                  <c:pt idx="4">
                    <c:v>Transgender (n=45)</c:v>
                  </c:pt>
                  <c:pt idx="5">
                    <c:v>Male (n=456)</c:v>
                  </c:pt>
                </c:lvl>
                <c:lvl>
                  <c:pt idx="0">
                    <c:v>Race/ Ethnicity</c:v>
                  </c:pt>
                  <c:pt idx="2">
                    <c:v>Sexual Orientation </c:v>
                  </c:pt>
                  <c:pt idx="4">
                    <c:v>Gender Identity</c:v>
                  </c:pt>
                </c:lvl>
              </c:multiLvlStrCache>
            </c:multiLvlStrRef>
          </c:cat>
          <c:val>
            <c:numRef>
              <c:f>Sheet5!$E$5:$E$10</c:f>
              <c:numCache>
                <c:formatCode>0%</c:formatCode>
                <c:ptCount val="6"/>
                <c:pt idx="0">
                  <c:v>0.5</c:v>
                </c:pt>
                <c:pt idx="1">
                  <c:v>0.17</c:v>
                </c:pt>
                <c:pt idx="2">
                  <c:v>0.37</c:v>
                </c:pt>
                <c:pt idx="3">
                  <c:v>0.28000000000000003</c:v>
                </c:pt>
                <c:pt idx="4">
                  <c:v>0.22</c:v>
                </c:pt>
                <c:pt idx="5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5452112"/>
        <c:axId val="345452672"/>
      </c:barChart>
      <c:catAx>
        <c:axId val="345452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452672"/>
        <c:crosses val="autoZero"/>
        <c:auto val="1"/>
        <c:lblAlgn val="ctr"/>
        <c:lblOffset val="100"/>
        <c:noMultiLvlLbl val="0"/>
      </c:catAx>
      <c:valAx>
        <c:axId val="345452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45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228280177099075"/>
          <c:y val="0.90270029377640926"/>
          <c:w val="0.22540069991251094"/>
          <c:h val="7.7753292783794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Student</a:t>
            </a:r>
            <a:r>
              <a:rPr lang="en-US" baseline="0" dirty="0" smtClean="0"/>
              <a:t> Respect for Students with a Race/Ethnicity Different From their Own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Sheet5!$C$29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rgbClr val="9933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933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933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9933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933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993300"/>
              </a:solidFill>
            </c:spPr>
          </c:dPt>
          <c:dLbls>
            <c:dLbl>
              <c:idx val="7"/>
              <c:spPr>
                <a:solidFill>
                  <a:sysClr val="window" lastClr="FFFFFF">
                    <a:lumMod val="85000"/>
                  </a:sysClr>
                </a:solidFill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Sheet5!$B$30:$B$31</c:f>
              <c:numCache>
                <c:formatCode>General</c:formatCode>
                <c:ptCount val="2"/>
                <c:pt idx="0">
                  <c:v>2010</c:v>
                </c:pt>
                <c:pt idx="1">
                  <c:v>2015</c:v>
                </c:pt>
              </c:numCache>
            </c:numRef>
          </c:cat>
          <c:val>
            <c:numRef>
              <c:f>Sheet5!$C$30:$C$31</c:f>
              <c:numCache>
                <c:formatCode>0%</c:formatCode>
                <c:ptCount val="2"/>
                <c:pt idx="0">
                  <c:v>0.26</c:v>
                </c:pt>
                <c:pt idx="1">
                  <c:v>0.24</c:v>
                </c:pt>
              </c:numCache>
            </c:numRef>
          </c:val>
        </c:ser>
        <c:ser>
          <c:idx val="1"/>
          <c:order val="1"/>
          <c:tx>
            <c:strRef>
              <c:f>Sheet5!$D$29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rgbClr val="E6A9A8"/>
            </a:solidFill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9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Sheet5!$B$30:$B$31</c:f>
              <c:numCache>
                <c:formatCode>General</c:formatCode>
                <c:ptCount val="2"/>
                <c:pt idx="0">
                  <c:v>2010</c:v>
                </c:pt>
                <c:pt idx="1">
                  <c:v>2015</c:v>
                </c:pt>
              </c:numCache>
            </c:numRef>
          </c:cat>
          <c:val>
            <c:numRef>
              <c:f>Sheet5!$D$30:$D$31</c:f>
              <c:numCache>
                <c:formatCode>0%</c:formatCode>
                <c:ptCount val="2"/>
                <c:pt idx="0">
                  <c:v>0.55000000000000004</c:v>
                </c:pt>
                <c:pt idx="1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Sheet5!$E$29</c:f>
              <c:strCache>
                <c:ptCount val="1"/>
                <c:pt idx="0">
                  <c:v>Fair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Sheet5!$B$30:$B$31</c:f>
              <c:numCache>
                <c:formatCode>General</c:formatCode>
                <c:ptCount val="2"/>
                <c:pt idx="0">
                  <c:v>2010</c:v>
                </c:pt>
                <c:pt idx="1">
                  <c:v>2015</c:v>
                </c:pt>
              </c:numCache>
            </c:numRef>
          </c:cat>
          <c:val>
            <c:numRef>
              <c:f>Sheet5!$E$30:$E$31</c:f>
              <c:numCache>
                <c:formatCode>0%</c:formatCode>
                <c:ptCount val="2"/>
                <c:pt idx="0">
                  <c:v>0.17</c:v>
                </c:pt>
                <c:pt idx="1">
                  <c:v>0.2</c:v>
                </c:pt>
              </c:numCache>
            </c:numRef>
          </c:val>
        </c:ser>
        <c:ser>
          <c:idx val="3"/>
          <c:order val="3"/>
          <c:tx>
            <c:strRef>
              <c:f>Sheet5!$F$29</c:f>
              <c:strCache>
                <c:ptCount val="1"/>
                <c:pt idx="0">
                  <c:v>Poor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Sheet5!$B$30:$B$31</c:f>
              <c:numCache>
                <c:formatCode>General</c:formatCode>
                <c:ptCount val="2"/>
                <c:pt idx="0">
                  <c:v>2010</c:v>
                </c:pt>
                <c:pt idx="1">
                  <c:v>2015</c:v>
                </c:pt>
              </c:numCache>
            </c:numRef>
          </c:cat>
          <c:val>
            <c:numRef>
              <c:f>Sheet5!$F$30:$F$31</c:f>
              <c:numCache>
                <c:formatCode>0%</c:formatCode>
                <c:ptCount val="2"/>
                <c:pt idx="0">
                  <c:v>0.02</c:v>
                </c:pt>
                <c:pt idx="1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6142384"/>
        <c:axId val="346142944"/>
      </c:barChart>
      <c:catAx>
        <c:axId val="346142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46142944"/>
        <c:crosses val="autoZero"/>
        <c:auto val="1"/>
        <c:lblAlgn val="ctr"/>
        <c:lblOffset val="100"/>
        <c:noMultiLvlLbl val="0"/>
      </c:catAx>
      <c:valAx>
        <c:axId val="34614294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46142384"/>
        <c:crosses val="autoZero"/>
        <c:crossBetween val="between"/>
        <c:majorUnit val="0.1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How Often Hear Other Students Make Inappropriate Comments </a:t>
            </a: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Related </a:t>
            </a:r>
            <a:r>
              <a:rPr lang="en-US" sz="1400" dirty="0"/>
              <a:t>to Race/Ethnicity</a:t>
            </a:r>
          </a:p>
        </c:rich>
      </c:tx>
      <c:layout>
        <c:manualLayout>
          <c:xMode val="edge"/>
          <c:yMode val="edge"/>
          <c:x val="0.14943189314249489"/>
          <c:y val="4.1848299912816043E-2"/>
        </c:manualLayout>
      </c:layout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'E4d '!$C$4</c:f>
              <c:strCache>
                <c:ptCount val="1"/>
                <c:pt idx="0">
                  <c:v>Never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'E4d '!$B$5:$B$10</c:f>
              <c:strCache>
                <c:ptCount val="6"/>
                <c:pt idx="0">
                  <c:v>Total (n=1,080)</c:v>
                </c:pt>
                <c:pt idx="1">
                  <c:v>White (n=786)</c:v>
                </c:pt>
                <c:pt idx="2">
                  <c:v>MultRace (n=62)</c:v>
                </c:pt>
                <c:pt idx="3">
                  <c:v>Asian (n=96)</c:v>
                </c:pt>
                <c:pt idx="4">
                  <c:v>Hispanic/Latino (n=56)</c:v>
                </c:pt>
                <c:pt idx="5">
                  <c:v>AfAme/Black (n=72)</c:v>
                </c:pt>
              </c:strCache>
            </c:strRef>
          </c:cat>
          <c:val>
            <c:numRef>
              <c:f>'E4d '!$C$5:$C$10</c:f>
              <c:numCache>
                <c:formatCode>0%</c:formatCode>
                <c:ptCount val="6"/>
                <c:pt idx="0">
                  <c:v>0.12</c:v>
                </c:pt>
                <c:pt idx="1">
                  <c:v>0.13</c:v>
                </c:pt>
                <c:pt idx="2">
                  <c:v>0.06</c:v>
                </c:pt>
                <c:pt idx="3">
                  <c:v>0.14000000000000001</c:v>
                </c:pt>
                <c:pt idx="4">
                  <c:v>0.12</c:v>
                </c:pt>
                <c:pt idx="5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'E4d '!$D$4</c:f>
              <c:strCache>
                <c:ptCount val="1"/>
                <c:pt idx="0">
                  <c:v>Rarely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'E4d '!$B$5:$B$10</c:f>
              <c:strCache>
                <c:ptCount val="6"/>
                <c:pt idx="0">
                  <c:v>Total (n=1,080)</c:v>
                </c:pt>
                <c:pt idx="1">
                  <c:v>White (n=786)</c:v>
                </c:pt>
                <c:pt idx="2">
                  <c:v>MultRace (n=62)</c:v>
                </c:pt>
                <c:pt idx="3">
                  <c:v>Asian (n=96)</c:v>
                </c:pt>
                <c:pt idx="4">
                  <c:v>Hispanic/Latino (n=56)</c:v>
                </c:pt>
                <c:pt idx="5">
                  <c:v>AfAme/Black (n=72)</c:v>
                </c:pt>
              </c:strCache>
            </c:strRef>
          </c:cat>
          <c:val>
            <c:numRef>
              <c:f>'E4d '!$D$5:$D$10</c:f>
              <c:numCache>
                <c:formatCode>0%</c:formatCode>
                <c:ptCount val="6"/>
                <c:pt idx="0">
                  <c:v>0.21</c:v>
                </c:pt>
                <c:pt idx="1">
                  <c:v>0.23</c:v>
                </c:pt>
                <c:pt idx="2">
                  <c:v>0.24</c:v>
                </c:pt>
                <c:pt idx="3">
                  <c:v>0.21</c:v>
                </c:pt>
                <c:pt idx="4">
                  <c:v>0.12</c:v>
                </c:pt>
                <c:pt idx="5">
                  <c:v>7.0000000000000007E-2</c:v>
                </c:pt>
              </c:numCache>
            </c:numRef>
          </c:val>
        </c:ser>
        <c:ser>
          <c:idx val="2"/>
          <c:order val="2"/>
          <c:tx>
            <c:strRef>
              <c:f>'E4d '!$E$4</c:f>
              <c:strCache>
                <c:ptCount val="1"/>
                <c:pt idx="0">
                  <c:v>Occasionally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'E4d '!$B$5:$B$10</c:f>
              <c:strCache>
                <c:ptCount val="6"/>
                <c:pt idx="0">
                  <c:v>Total (n=1,080)</c:v>
                </c:pt>
                <c:pt idx="1">
                  <c:v>White (n=786)</c:v>
                </c:pt>
                <c:pt idx="2">
                  <c:v>MultRace (n=62)</c:v>
                </c:pt>
                <c:pt idx="3">
                  <c:v>Asian (n=96)</c:v>
                </c:pt>
                <c:pt idx="4">
                  <c:v>Hispanic/Latino (n=56)</c:v>
                </c:pt>
                <c:pt idx="5">
                  <c:v>AfAme/Black (n=72)</c:v>
                </c:pt>
              </c:strCache>
            </c:strRef>
          </c:cat>
          <c:val>
            <c:numRef>
              <c:f>'E4d '!$E$5:$E$10</c:f>
              <c:numCache>
                <c:formatCode>0%</c:formatCode>
                <c:ptCount val="6"/>
                <c:pt idx="0">
                  <c:v>0.43</c:v>
                </c:pt>
                <c:pt idx="1">
                  <c:v>0.44</c:v>
                </c:pt>
                <c:pt idx="2">
                  <c:v>0.47</c:v>
                </c:pt>
                <c:pt idx="3">
                  <c:v>0.36</c:v>
                </c:pt>
                <c:pt idx="4">
                  <c:v>0.43</c:v>
                </c:pt>
                <c:pt idx="5">
                  <c:v>0.42</c:v>
                </c:pt>
              </c:numCache>
            </c:numRef>
          </c:val>
        </c:ser>
        <c:ser>
          <c:idx val="3"/>
          <c:order val="3"/>
          <c:tx>
            <c:strRef>
              <c:f>'E4d '!$F$4</c:f>
              <c:strCache>
                <c:ptCount val="1"/>
                <c:pt idx="0">
                  <c:v>Often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'E4d '!$B$5:$B$10</c:f>
              <c:strCache>
                <c:ptCount val="6"/>
                <c:pt idx="0">
                  <c:v>Total (n=1,080)</c:v>
                </c:pt>
                <c:pt idx="1">
                  <c:v>White (n=786)</c:v>
                </c:pt>
                <c:pt idx="2">
                  <c:v>MultRace (n=62)</c:v>
                </c:pt>
                <c:pt idx="3">
                  <c:v>Asian (n=96)</c:v>
                </c:pt>
                <c:pt idx="4">
                  <c:v>Hispanic/Latino (n=56)</c:v>
                </c:pt>
                <c:pt idx="5">
                  <c:v>AfAme/Black (n=72)</c:v>
                </c:pt>
              </c:strCache>
            </c:strRef>
          </c:cat>
          <c:val>
            <c:numRef>
              <c:f>'E4d '!$F$5:$F$10</c:f>
              <c:numCache>
                <c:formatCode>0%</c:formatCode>
                <c:ptCount val="6"/>
                <c:pt idx="0">
                  <c:v>0.17</c:v>
                </c:pt>
                <c:pt idx="1">
                  <c:v>0.16</c:v>
                </c:pt>
                <c:pt idx="2">
                  <c:v>0.14000000000000001</c:v>
                </c:pt>
                <c:pt idx="3">
                  <c:v>0.23</c:v>
                </c:pt>
                <c:pt idx="4">
                  <c:v>0.21</c:v>
                </c:pt>
                <c:pt idx="5">
                  <c:v>0.17</c:v>
                </c:pt>
              </c:numCache>
            </c:numRef>
          </c:val>
        </c:ser>
        <c:ser>
          <c:idx val="4"/>
          <c:order val="4"/>
          <c:tx>
            <c:strRef>
              <c:f>'E4d '!$G$4</c:f>
              <c:strCache>
                <c:ptCount val="1"/>
                <c:pt idx="0">
                  <c:v>Very often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'E4d '!$B$5:$B$10</c:f>
              <c:strCache>
                <c:ptCount val="6"/>
                <c:pt idx="0">
                  <c:v>Total (n=1,080)</c:v>
                </c:pt>
                <c:pt idx="1">
                  <c:v>White (n=786)</c:v>
                </c:pt>
                <c:pt idx="2">
                  <c:v>MultRace (n=62)</c:v>
                </c:pt>
                <c:pt idx="3">
                  <c:v>Asian (n=96)</c:v>
                </c:pt>
                <c:pt idx="4">
                  <c:v>Hispanic/Latino (n=56)</c:v>
                </c:pt>
                <c:pt idx="5">
                  <c:v>AfAme/Black (n=72)</c:v>
                </c:pt>
              </c:strCache>
            </c:strRef>
          </c:cat>
          <c:val>
            <c:numRef>
              <c:f>'E4d '!$G$5:$G$10</c:f>
              <c:numCache>
                <c:formatCode>0%</c:formatCode>
                <c:ptCount val="6"/>
                <c:pt idx="0">
                  <c:v>7.0000000000000007E-2</c:v>
                </c:pt>
                <c:pt idx="1">
                  <c:v>0.04</c:v>
                </c:pt>
                <c:pt idx="2">
                  <c:v>0.08</c:v>
                </c:pt>
                <c:pt idx="3">
                  <c:v>0.06</c:v>
                </c:pt>
                <c:pt idx="4">
                  <c:v>0.11</c:v>
                </c:pt>
                <c:pt idx="5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6147424"/>
        <c:axId val="346147984"/>
      </c:barChart>
      <c:catAx>
        <c:axId val="346147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46147984"/>
        <c:crosses val="autoZero"/>
        <c:auto val="1"/>
        <c:lblAlgn val="ctr"/>
        <c:lblOffset val="100"/>
        <c:noMultiLvlLbl val="0"/>
      </c:catAx>
      <c:valAx>
        <c:axId val="34614798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461474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115873606148307"/>
          <c:y val="0.8939698162729659"/>
          <c:w val="0.79479902666170832"/>
          <c:h val="7.8444917144730938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Number of times participated in multicultural event/program/workshop since coming to NCSU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775328083989502"/>
          <c:y val="0.21287583843686206"/>
          <c:w val="0.41171566054243219"/>
          <c:h val="0.68619276757072034"/>
        </c:manualLayout>
      </c:layout>
      <c:pieChart>
        <c:varyColors val="1"/>
        <c:ser>
          <c:idx val="0"/>
          <c:order val="0"/>
          <c:spPr>
            <a:ln>
              <a:solidFill>
                <a:srgbClr val="F07F09"/>
              </a:solidFill>
            </a:ln>
          </c:spPr>
          <c:explosion val="2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rgbClr val="F07F09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rgbClr val="F07F09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F07F09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F07F09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1136913549868767"/>
                  <c:y val="0.17456087219866748"/>
                </c:manualLayout>
              </c:layout>
              <c:tx>
                <c:rich>
                  <a:bodyPr/>
                  <a:lstStyle/>
                  <a:p>
                    <a:fld id="{52EF3A7C-D1BE-4865-B049-FD6810C1BEF3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, </a:t>
                    </a:r>
                    <a:fld id="{381A7AB3-F99E-43DC-9577-6A9FC543953D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5203637631233596"/>
                  <c:y val="8.32502187226595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678744258530184"/>
                  <c:y val="-0.2110397738744195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6598322670603674"/>
                  <c:y val="-0.132061376943266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multiLvlStrRef>
              <c:f>'c4'!$D$3:$G$4</c:f>
              <c:multiLvlStrCache>
                <c:ptCount val="4"/>
                <c:lvl>
                  <c:pt idx="2">
                    <c:v>times</c:v>
                  </c:pt>
                  <c:pt idx="3">
                    <c:v>times</c:v>
                  </c:pt>
                </c:lvl>
                <c:lvl>
                  <c:pt idx="0">
                    <c:v>Never</c:v>
                  </c:pt>
                  <c:pt idx="1">
                    <c:v>Once</c:v>
                  </c:pt>
                  <c:pt idx="2">
                    <c:v>Two or three</c:v>
                  </c:pt>
                  <c:pt idx="3">
                    <c:v>Four or more</c:v>
                  </c:pt>
                </c:lvl>
              </c:multiLvlStrCache>
            </c:multiLvlStrRef>
          </c:cat>
          <c:val>
            <c:numRef>
              <c:f>'c4'!$D$5:$G$5</c:f>
              <c:numCache>
                <c:formatCode>0%</c:formatCode>
                <c:ptCount val="4"/>
                <c:pt idx="0">
                  <c:v>0.36</c:v>
                </c:pt>
                <c:pt idx="1">
                  <c:v>0.17</c:v>
                </c:pt>
                <c:pt idx="2">
                  <c:v>0.3</c:v>
                </c:pt>
                <c:pt idx="3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6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% of Students Overall Having </a:t>
            </a:r>
            <a:r>
              <a:rPr lang="en-US" b="1" u="sng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Participated in a Multicultural Event/Program at NC State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Sheet2!$E$12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Sheet2!$F$11:$H$11</c:f>
              <c:numCache>
                <c:formatCode>General</c:formatCode>
                <c:ptCount val="3"/>
                <c:pt idx="0">
                  <c:v>2015</c:v>
                </c:pt>
                <c:pt idx="1">
                  <c:v>2010</c:v>
                </c:pt>
                <c:pt idx="2">
                  <c:v>2004</c:v>
                </c:pt>
              </c:numCache>
            </c:numRef>
          </c:cat>
          <c:val>
            <c:numRef>
              <c:f>Sheet2!$F$12:$H$12</c:f>
              <c:numCache>
                <c:formatCode>0%</c:formatCode>
                <c:ptCount val="3"/>
                <c:pt idx="0">
                  <c:v>0.36</c:v>
                </c:pt>
                <c:pt idx="1">
                  <c:v>0.52</c:v>
                </c:pt>
                <c:pt idx="2">
                  <c:v>0.66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16253168"/>
        <c:axId val="214652608"/>
      </c:barChart>
      <c:catAx>
        <c:axId val="216253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652608"/>
        <c:crosses val="autoZero"/>
        <c:auto val="1"/>
        <c:lblAlgn val="ctr"/>
        <c:lblOffset val="100"/>
        <c:noMultiLvlLbl val="0"/>
      </c:catAx>
      <c:valAx>
        <c:axId val="214652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25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Sheet6!$B$4:$B$10</c:f>
              <c:strCache>
                <c:ptCount val="7"/>
                <c:pt idx="0">
                  <c:v>Interact w/ others</c:v>
                </c:pt>
                <c:pt idx="1">
                  <c:v>Support organization/friends</c:v>
                </c:pt>
                <c:pt idx="2">
                  <c:v>Broaden understanding/awareness</c:v>
                </c:pt>
                <c:pt idx="3">
                  <c:v>Entertainment</c:v>
                </c:pt>
                <c:pt idx="4">
                  <c:v>Required/encouraged for class</c:v>
                </c:pt>
                <c:pt idx="5">
                  <c:v>Professional development</c:v>
                </c:pt>
                <c:pt idx="6">
                  <c:v>Affirm aspect of identity</c:v>
                </c:pt>
              </c:strCache>
            </c:strRef>
          </c:cat>
          <c:val>
            <c:numRef>
              <c:f>Sheet6!$C$4:$C$10</c:f>
              <c:numCache>
                <c:formatCode>0%</c:formatCode>
                <c:ptCount val="7"/>
                <c:pt idx="0">
                  <c:v>0.7</c:v>
                </c:pt>
                <c:pt idx="1">
                  <c:v>0.62</c:v>
                </c:pt>
                <c:pt idx="2">
                  <c:v>0.6</c:v>
                </c:pt>
                <c:pt idx="3">
                  <c:v>0.55000000000000004</c:v>
                </c:pt>
                <c:pt idx="4">
                  <c:v>0.45</c:v>
                </c:pt>
                <c:pt idx="5">
                  <c:v>0.26</c:v>
                </c:pt>
                <c:pt idx="6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14654848"/>
        <c:axId val="214655408"/>
      </c:barChart>
      <c:catAx>
        <c:axId val="21465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655408"/>
        <c:crosses val="autoZero"/>
        <c:auto val="1"/>
        <c:lblAlgn val="ctr"/>
        <c:lblOffset val="100"/>
        <c:noMultiLvlLbl val="0"/>
      </c:catAx>
      <c:valAx>
        <c:axId val="214655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65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often feel like you don't fit in</a:t>
            </a:r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A4a!$D$38</c:f>
              <c:strCache>
                <c:ptCount val="1"/>
                <c:pt idx="0">
                  <c:v>Always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A4a!$C$39:$C$40</c:f>
              <c:strCache>
                <c:ptCount val="2"/>
                <c:pt idx="0">
                  <c:v>2015 Total (n=1,774)</c:v>
                </c:pt>
                <c:pt idx="1">
                  <c:v>2010 Total (n=3,302)</c:v>
                </c:pt>
              </c:strCache>
            </c:strRef>
          </c:cat>
          <c:val>
            <c:numRef>
              <c:f>A4a!$D$39:$D$40</c:f>
              <c:numCache>
                <c:formatCode>0%</c:formatCode>
                <c:ptCount val="2"/>
                <c:pt idx="0">
                  <c:v>0.02</c:v>
                </c:pt>
                <c:pt idx="1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A4a!$E$38</c:f>
              <c:strCache>
                <c:ptCount val="1"/>
                <c:pt idx="0">
                  <c:v>Often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A4a!$C$39:$C$40</c:f>
              <c:strCache>
                <c:ptCount val="2"/>
                <c:pt idx="0">
                  <c:v>2015 Total (n=1,774)</c:v>
                </c:pt>
                <c:pt idx="1">
                  <c:v>2010 Total (n=3,302)</c:v>
                </c:pt>
              </c:strCache>
            </c:strRef>
          </c:cat>
          <c:val>
            <c:numRef>
              <c:f>A4a!$E$39:$E$40</c:f>
              <c:numCache>
                <c:formatCode>0%</c:formatCode>
                <c:ptCount val="2"/>
                <c:pt idx="0">
                  <c:v>0.12</c:v>
                </c:pt>
                <c:pt idx="1">
                  <c:v>0.09</c:v>
                </c:pt>
              </c:numCache>
            </c:numRef>
          </c:val>
        </c:ser>
        <c:ser>
          <c:idx val="2"/>
          <c:order val="2"/>
          <c:tx>
            <c:strRef>
              <c:f>A4a!$F$38</c:f>
              <c:strCache>
                <c:ptCount val="1"/>
                <c:pt idx="0">
                  <c:v>Occasionally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A4a!$C$39:$C$40</c:f>
              <c:strCache>
                <c:ptCount val="2"/>
                <c:pt idx="0">
                  <c:v>2015 Total (n=1,774)</c:v>
                </c:pt>
                <c:pt idx="1">
                  <c:v>2010 Total (n=3,302)</c:v>
                </c:pt>
              </c:strCache>
            </c:strRef>
          </c:cat>
          <c:val>
            <c:numRef>
              <c:f>A4a!$F$39:$F$40</c:f>
              <c:numCache>
                <c:formatCode>0%</c:formatCode>
                <c:ptCount val="2"/>
                <c:pt idx="0">
                  <c:v>0.32</c:v>
                </c:pt>
                <c:pt idx="1">
                  <c:v>0.26</c:v>
                </c:pt>
              </c:numCache>
            </c:numRef>
          </c:val>
        </c:ser>
        <c:ser>
          <c:idx val="3"/>
          <c:order val="3"/>
          <c:tx>
            <c:strRef>
              <c:f>A4a!$G$38</c:f>
              <c:strCache>
                <c:ptCount val="1"/>
                <c:pt idx="0">
                  <c:v>Seldom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A4a!$C$39:$C$40</c:f>
              <c:strCache>
                <c:ptCount val="2"/>
                <c:pt idx="0">
                  <c:v>2015 Total (n=1,774)</c:v>
                </c:pt>
                <c:pt idx="1">
                  <c:v>2010 Total (n=3,302)</c:v>
                </c:pt>
              </c:strCache>
            </c:strRef>
          </c:cat>
          <c:val>
            <c:numRef>
              <c:f>A4a!$G$39:$G$40</c:f>
              <c:numCache>
                <c:formatCode>0%</c:formatCode>
                <c:ptCount val="2"/>
                <c:pt idx="0">
                  <c:v>0.36</c:v>
                </c:pt>
                <c:pt idx="1">
                  <c:v>0.38</c:v>
                </c:pt>
              </c:numCache>
            </c:numRef>
          </c:val>
        </c:ser>
        <c:ser>
          <c:idx val="4"/>
          <c:order val="4"/>
          <c:tx>
            <c:strRef>
              <c:f>A4a!$H$38</c:f>
              <c:strCache>
                <c:ptCount val="1"/>
                <c:pt idx="0">
                  <c:v>Never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A4a!$C$39:$C$40</c:f>
              <c:strCache>
                <c:ptCount val="2"/>
                <c:pt idx="0">
                  <c:v>2015 Total (n=1,774)</c:v>
                </c:pt>
                <c:pt idx="1">
                  <c:v>2010 Total (n=3,302)</c:v>
                </c:pt>
              </c:strCache>
            </c:strRef>
          </c:cat>
          <c:val>
            <c:numRef>
              <c:f>A4a!$H$39:$H$40</c:f>
              <c:numCache>
                <c:formatCode>0%</c:formatCode>
                <c:ptCount val="2"/>
                <c:pt idx="0">
                  <c:v>0.18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38876192"/>
        <c:axId val="338876752"/>
      </c:barChart>
      <c:catAx>
        <c:axId val="338876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338876752"/>
        <c:crosses val="autoZero"/>
        <c:auto val="1"/>
        <c:lblAlgn val="ctr"/>
        <c:lblOffset val="100"/>
        <c:noMultiLvlLbl val="0"/>
      </c:catAx>
      <c:valAx>
        <c:axId val="33887675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38876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811953193350831"/>
          <c:y val="0.89859959234419007"/>
          <c:w val="0.71188047334167248"/>
          <c:h val="7.8444917144730938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b="1" i="0" u="none" strike="noStrike" baseline="0" dirty="0" smtClean="0">
                <a:effectLst/>
              </a:rPr>
              <a:t>Importance of NC State holding diversity as an essential value</a:t>
            </a:r>
            <a:endParaRPr lang="en-US" sz="2000" i="0" dirty="0"/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'D1'!$C$3</c:f>
              <c:strCache>
                <c:ptCount val="1"/>
                <c:pt idx="0">
                  <c:v>Very Important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'D1'!$B$4:$B$10</c:f>
              <c:strCache>
                <c:ptCount val="7"/>
                <c:pt idx="0">
                  <c:v>Total (n=1,165)</c:v>
                </c:pt>
                <c:pt idx="1">
                  <c:v>Male (n=489)</c:v>
                </c:pt>
                <c:pt idx="2">
                  <c:v>Female (n=630)</c:v>
                </c:pt>
                <c:pt idx="3">
                  <c:v>White (n=846)</c:v>
                </c:pt>
                <c:pt idx="4">
                  <c:v>African American (n=79)</c:v>
                </c:pt>
                <c:pt idx="5">
                  <c:v>Straight (n=892)</c:v>
                </c:pt>
                <c:pt idx="6">
                  <c:v>GLB (n=141)</c:v>
                </c:pt>
              </c:strCache>
            </c:strRef>
          </c:cat>
          <c:val>
            <c:numRef>
              <c:f>'D1'!$C$4:$C$10</c:f>
              <c:numCache>
                <c:formatCode>0%</c:formatCode>
                <c:ptCount val="7"/>
                <c:pt idx="0">
                  <c:v>0.57999999999999996</c:v>
                </c:pt>
                <c:pt idx="1">
                  <c:v>0.48</c:v>
                </c:pt>
                <c:pt idx="2">
                  <c:v>0.66</c:v>
                </c:pt>
                <c:pt idx="3">
                  <c:v>0.51</c:v>
                </c:pt>
                <c:pt idx="4">
                  <c:v>0.85</c:v>
                </c:pt>
                <c:pt idx="5">
                  <c:v>0.56000000000000005</c:v>
                </c:pt>
                <c:pt idx="6">
                  <c:v>0.76</c:v>
                </c:pt>
              </c:numCache>
            </c:numRef>
          </c:val>
        </c:ser>
        <c:ser>
          <c:idx val="1"/>
          <c:order val="1"/>
          <c:tx>
            <c:strRef>
              <c:f>'D1'!$D$3</c:f>
              <c:strCache>
                <c:ptCount val="1"/>
                <c:pt idx="0">
                  <c:v>Somewhat Important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'D1'!$B$4:$B$10</c:f>
              <c:strCache>
                <c:ptCount val="7"/>
                <c:pt idx="0">
                  <c:v>Total (n=1,165)</c:v>
                </c:pt>
                <c:pt idx="1">
                  <c:v>Male (n=489)</c:v>
                </c:pt>
                <c:pt idx="2">
                  <c:v>Female (n=630)</c:v>
                </c:pt>
                <c:pt idx="3">
                  <c:v>White (n=846)</c:v>
                </c:pt>
                <c:pt idx="4">
                  <c:v>African American (n=79)</c:v>
                </c:pt>
                <c:pt idx="5">
                  <c:v>Straight (n=892)</c:v>
                </c:pt>
                <c:pt idx="6">
                  <c:v>GLB (n=141)</c:v>
                </c:pt>
              </c:strCache>
            </c:strRef>
          </c:cat>
          <c:val>
            <c:numRef>
              <c:f>'D1'!$D$4:$D$10</c:f>
              <c:numCache>
                <c:formatCode>0%</c:formatCode>
                <c:ptCount val="7"/>
                <c:pt idx="0">
                  <c:v>0.3</c:v>
                </c:pt>
                <c:pt idx="1">
                  <c:v>0.34</c:v>
                </c:pt>
                <c:pt idx="2">
                  <c:v>0.28000000000000003</c:v>
                </c:pt>
                <c:pt idx="3">
                  <c:v>0.34</c:v>
                </c:pt>
                <c:pt idx="4">
                  <c:v>0.1</c:v>
                </c:pt>
                <c:pt idx="5">
                  <c:v>0.32</c:v>
                </c:pt>
                <c:pt idx="6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2073072"/>
        <c:axId val="342073632"/>
      </c:barChart>
      <c:catAx>
        <c:axId val="342073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42073632"/>
        <c:crosses val="autoZero"/>
        <c:auto val="1"/>
        <c:lblAlgn val="ctr"/>
        <c:lblOffset val="100"/>
        <c:noMultiLvlLbl val="0"/>
      </c:catAx>
      <c:valAx>
        <c:axId val="3420736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42073072"/>
        <c:crosses val="autoZero"/>
        <c:crossBetween val="between"/>
        <c:majorUnit val="0.1"/>
      </c:valAx>
    </c:plotArea>
    <c:legend>
      <c:legendPos val="b"/>
      <c:layout>
        <c:manualLayout>
          <c:xMode val="edge"/>
          <c:yMode val="edge"/>
          <c:x val="0.27668039758919027"/>
          <c:y val="0.89941939894169176"/>
          <c:w val="0.53675312644742934"/>
          <c:h val="9.4923811606882472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b="1" i="0" u="none" strike="noStrike" baseline="0" dirty="0" smtClean="0">
                <a:effectLst/>
              </a:rPr>
              <a:t>Diversity leads to admission of less qualified students</a:t>
            </a:r>
            <a:endParaRPr lang="en-US" sz="2000" i="0" dirty="0"/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D2k!$C$4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D2k!$B$5:$B$10</c:f>
              <c:strCache>
                <c:ptCount val="6"/>
                <c:pt idx="0">
                  <c:v>Total (n=1,118)</c:v>
                </c:pt>
                <c:pt idx="1">
                  <c:v>White (n=812)</c:v>
                </c:pt>
                <c:pt idx="2">
                  <c:v>Asian (n=97)</c:v>
                </c:pt>
                <c:pt idx="3">
                  <c:v>MultRace/Ethnicity (n=62)</c:v>
                </c:pt>
                <c:pt idx="4">
                  <c:v>Hispanic/Latino (n=61)</c:v>
                </c:pt>
                <c:pt idx="5">
                  <c:v>AfAmer/Black (n=77)</c:v>
                </c:pt>
              </c:strCache>
            </c:strRef>
          </c:cat>
          <c:val>
            <c:numRef>
              <c:f>D2k!$C$5:$C$10</c:f>
              <c:numCache>
                <c:formatCode>0%</c:formatCode>
                <c:ptCount val="6"/>
                <c:pt idx="0">
                  <c:v>0.11</c:v>
                </c:pt>
                <c:pt idx="1">
                  <c:v>0.12</c:v>
                </c:pt>
                <c:pt idx="2">
                  <c:v>0.04</c:v>
                </c:pt>
                <c:pt idx="3">
                  <c:v>0.13</c:v>
                </c:pt>
                <c:pt idx="4">
                  <c:v>0.13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D2k!$D$4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D2k!$B$5:$B$10</c:f>
              <c:strCache>
                <c:ptCount val="6"/>
                <c:pt idx="0">
                  <c:v>Total (n=1,118)</c:v>
                </c:pt>
                <c:pt idx="1">
                  <c:v>White (n=812)</c:v>
                </c:pt>
                <c:pt idx="2">
                  <c:v>Asian (n=97)</c:v>
                </c:pt>
                <c:pt idx="3">
                  <c:v>MultRace/Ethnicity (n=62)</c:v>
                </c:pt>
                <c:pt idx="4">
                  <c:v>Hispanic/Latino (n=61)</c:v>
                </c:pt>
                <c:pt idx="5">
                  <c:v>AfAmer/Black (n=77)</c:v>
                </c:pt>
              </c:strCache>
            </c:strRef>
          </c:cat>
          <c:val>
            <c:numRef>
              <c:f>D2k!$D$5:$D$10</c:f>
              <c:numCache>
                <c:formatCode>0%</c:formatCode>
                <c:ptCount val="6"/>
                <c:pt idx="0">
                  <c:v>0.2</c:v>
                </c:pt>
                <c:pt idx="1">
                  <c:v>0.22</c:v>
                </c:pt>
                <c:pt idx="2">
                  <c:v>0.24</c:v>
                </c:pt>
                <c:pt idx="3">
                  <c:v>0.16</c:v>
                </c:pt>
                <c:pt idx="4">
                  <c:v>0.08</c:v>
                </c:pt>
                <c:pt idx="5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D2k!$E$4</c:f>
              <c:strCache>
                <c:ptCount val="1"/>
                <c:pt idx="0">
                  <c:v>Neither Agree/Disagree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D2k!$B$5:$B$10</c:f>
              <c:strCache>
                <c:ptCount val="6"/>
                <c:pt idx="0">
                  <c:v>Total (n=1,118)</c:v>
                </c:pt>
                <c:pt idx="1">
                  <c:v>White (n=812)</c:v>
                </c:pt>
                <c:pt idx="2">
                  <c:v>Asian (n=97)</c:v>
                </c:pt>
                <c:pt idx="3">
                  <c:v>MultRace/Ethnicity (n=62)</c:v>
                </c:pt>
                <c:pt idx="4">
                  <c:v>Hispanic/Latino (n=61)</c:v>
                </c:pt>
                <c:pt idx="5">
                  <c:v>AfAmer/Black (n=77)</c:v>
                </c:pt>
              </c:strCache>
            </c:strRef>
          </c:cat>
          <c:val>
            <c:numRef>
              <c:f>D2k!$E$5:$E$10</c:f>
              <c:numCache>
                <c:formatCode>0%</c:formatCode>
                <c:ptCount val="6"/>
                <c:pt idx="0">
                  <c:v>0.3</c:v>
                </c:pt>
                <c:pt idx="1">
                  <c:v>0.34</c:v>
                </c:pt>
                <c:pt idx="2">
                  <c:v>0.28999999999999998</c:v>
                </c:pt>
                <c:pt idx="3">
                  <c:v>0.16</c:v>
                </c:pt>
                <c:pt idx="4">
                  <c:v>0.15</c:v>
                </c:pt>
                <c:pt idx="5">
                  <c:v>0.06</c:v>
                </c:pt>
              </c:numCache>
            </c:numRef>
          </c:val>
        </c:ser>
        <c:ser>
          <c:idx val="3"/>
          <c:order val="3"/>
          <c:tx>
            <c:strRef>
              <c:f>D2k!$F$4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D2k!$B$5:$B$10</c:f>
              <c:strCache>
                <c:ptCount val="6"/>
                <c:pt idx="0">
                  <c:v>Total (n=1,118)</c:v>
                </c:pt>
                <c:pt idx="1">
                  <c:v>White (n=812)</c:v>
                </c:pt>
                <c:pt idx="2">
                  <c:v>Asian (n=97)</c:v>
                </c:pt>
                <c:pt idx="3">
                  <c:v>MultRace/Ethnicity (n=62)</c:v>
                </c:pt>
                <c:pt idx="4">
                  <c:v>Hispanic/Latino (n=61)</c:v>
                </c:pt>
                <c:pt idx="5">
                  <c:v>AfAmer/Black (n=77)</c:v>
                </c:pt>
              </c:strCache>
            </c:strRef>
          </c:cat>
          <c:val>
            <c:numRef>
              <c:f>D2k!$F$5:$F$10</c:f>
              <c:numCache>
                <c:formatCode>0%</c:formatCode>
                <c:ptCount val="6"/>
                <c:pt idx="0">
                  <c:v>0.22</c:v>
                </c:pt>
                <c:pt idx="1">
                  <c:v>0.2</c:v>
                </c:pt>
                <c:pt idx="2">
                  <c:v>0.26</c:v>
                </c:pt>
                <c:pt idx="3">
                  <c:v>0.34</c:v>
                </c:pt>
                <c:pt idx="4">
                  <c:v>0.23</c:v>
                </c:pt>
                <c:pt idx="5">
                  <c:v>0.28999999999999998</c:v>
                </c:pt>
              </c:numCache>
            </c:numRef>
          </c:val>
        </c:ser>
        <c:ser>
          <c:idx val="4"/>
          <c:order val="4"/>
          <c:tx>
            <c:strRef>
              <c:f>D2k!$G$4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D2k!$B$5:$B$10</c:f>
              <c:strCache>
                <c:ptCount val="6"/>
                <c:pt idx="0">
                  <c:v>Total (n=1,118)</c:v>
                </c:pt>
                <c:pt idx="1">
                  <c:v>White (n=812)</c:v>
                </c:pt>
                <c:pt idx="2">
                  <c:v>Asian (n=97)</c:v>
                </c:pt>
                <c:pt idx="3">
                  <c:v>MultRace/Ethnicity (n=62)</c:v>
                </c:pt>
                <c:pt idx="4">
                  <c:v>Hispanic/Latino (n=61)</c:v>
                </c:pt>
                <c:pt idx="5">
                  <c:v>AfAmer/Black (n=77)</c:v>
                </c:pt>
              </c:strCache>
            </c:strRef>
          </c:cat>
          <c:val>
            <c:numRef>
              <c:f>D2k!$G$5:$G$10</c:f>
              <c:numCache>
                <c:formatCode>0%</c:formatCode>
                <c:ptCount val="6"/>
                <c:pt idx="0">
                  <c:v>0.18</c:v>
                </c:pt>
                <c:pt idx="1">
                  <c:v>0.12</c:v>
                </c:pt>
                <c:pt idx="2">
                  <c:v>0.18</c:v>
                </c:pt>
                <c:pt idx="3">
                  <c:v>0.21</c:v>
                </c:pt>
                <c:pt idx="4">
                  <c:v>0.41</c:v>
                </c:pt>
                <c:pt idx="5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2078112"/>
        <c:axId val="342078672"/>
      </c:barChart>
      <c:catAx>
        <c:axId val="342078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42078672"/>
        <c:crosses val="autoZero"/>
        <c:auto val="1"/>
        <c:lblAlgn val="ctr"/>
        <c:lblOffset val="100"/>
        <c:noMultiLvlLbl val="0"/>
      </c:catAx>
      <c:valAx>
        <c:axId val="34207867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42078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115874404588319"/>
          <c:y val="0.92155515608780414"/>
          <c:w val="0.79479902666170832"/>
          <c:h val="7.8444917144730938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Sheet3!$B$4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9"/>
            <c:invertIfNegative val="0"/>
            <c:bubble3D val="0"/>
          </c:dPt>
          <c:dLbls>
            <c:dLbl>
              <c:idx val="7"/>
              <c:spPr>
                <a:solidFill>
                  <a:sysClr val="window" lastClr="FFFFFF">
                    <a:lumMod val="85000"/>
                  </a:sysClr>
                </a:solidFill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Sheet3!$C$3:$E$3</c:f>
              <c:strCache>
                <c:ptCount val="3"/>
                <c:pt idx="0">
                  <c:v>2004 (n=3,195)</c:v>
                </c:pt>
                <c:pt idx="1">
                  <c:v>2010 (n=2,780)</c:v>
                </c:pt>
                <c:pt idx="2">
                  <c:v>2015 (n=1,121)</c:v>
                </c:pt>
              </c:strCache>
            </c:strRef>
          </c:cat>
          <c:val>
            <c:numRef>
              <c:f>Sheet3!$C$4:$E$4</c:f>
              <c:numCache>
                <c:formatCode>0%</c:formatCode>
                <c:ptCount val="3"/>
                <c:pt idx="0">
                  <c:v>0.19</c:v>
                </c:pt>
                <c:pt idx="1">
                  <c:v>0.24</c:v>
                </c:pt>
                <c:pt idx="2">
                  <c:v>0.37</c:v>
                </c:pt>
              </c:numCache>
            </c:numRef>
          </c:val>
        </c:ser>
        <c:ser>
          <c:idx val="1"/>
          <c:order val="1"/>
          <c:tx>
            <c:strRef>
              <c:f>Sheet3!$B$5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9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Sheet3!$C$3:$E$3</c:f>
              <c:strCache>
                <c:ptCount val="3"/>
                <c:pt idx="0">
                  <c:v>2004 (n=3,195)</c:v>
                </c:pt>
                <c:pt idx="1">
                  <c:v>2010 (n=2,780)</c:v>
                </c:pt>
                <c:pt idx="2">
                  <c:v>2015 (n=1,121)</c:v>
                </c:pt>
              </c:strCache>
            </c:strRef>
          </c:cat>
          <c:val>
            <c:numRef>
              <c:f>Sheet3!$C$5:$E$5</c:f>
              <c:numCache>
                <c:formatCode>0%</c:formatCode>
                <c:ptCount val="3"/>
                <c:pt idx="0">
                  <c:v>0.45</c:v>
                </c:pt>
                <c:pt idx="1">
                  <c:v>0.46</c:v>
                </c:pt>
                <c:pt idx="2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Sheet3!$B$6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rgbClr val="C0504D">
                <a:lumMod val="20000"/>
                <a:lumOff val="80000"/>
              </a:srgbClr>
            </a:solidFill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Sheet3!$C$3:$E$3</c:f>
              <c:strCache>
                <c:ptCount val="3"/>
                <c:pt idx="0">
                  <c:v>2004 (n=3,195)</c:v>
                </c:pt>
                <c:pt idx="1">
                  <c:v>2010 (n=2,780)</c:v>
                </c:pt>
                <c:pt idx="2">
                  <c:v>2015 (n=1,121)</c:v>
                </c:pt>
              </c:strCache>
            </c:strRef>
          </c:cat>
          <c:val>
            <c:numRef>
              <c:f>Sheet3!$C$6:$E$6</c:f>
              <c:numCache>
                <c:formatCode>0%</c:formatCode>
                <c:ptCount val="3"/>
                <c:pt idx="0">
                  <c:v>0.23</c:v>
                </c:pt>
                <c:pt idx="1">
                  <c:v>0.23</c:v>
                </c:pt>
                <c:pt idx="2">
                  <c:v>0.13</c:v>
                </c:pt>
              </c:numCache>
            </c:numRef>
          </c:val>
        </c:ser>
        <c:ser>
          <c:idx val="3"/>
          <c:order val="3"/>
          <c:tx>
            <c:strRef>
              <c:f>Sheet3!$B$7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Sheet3!$C$3:$E$3</c:f>
              <c:strCache>
                <c:ptCount val="3"/>
                <c:pt idx="0">
                  <c:v>2004 (n=3,195)</c:v>
                </c:pt>
                <c:pt idx="1">
                  <c:v>2010 (n=2,780)</c:v>
                </c:pt>
                <c:pt idx="2">
                  <c:v>2015 (n=1,121)</c:v>
                </c:pt>
              </c:strCache>
            </c:strRef>
          </c:cat>
          <c:val>
            <c:numRef>
              <c:f>Sheet3!$C$7:$E$7</c:f>
              <c:numCache>
                <c:formatCode>0%</c:formatCode>
                <c:ptCount val="3"/>
                <c:pt idx="0">
                  <c:v>0.11</c:v>
                </c:pt>
                <c:pt idx="1">
                  <c:v>0.06</c:v>
                </c:pt>
                <c:pt idx="2">
                  <c:v>0.04</c:v>
                </c:pt>
              </c:numCache>
            </c:numRef>
          </c:val>
        </c:ser>
        <c:ser>
          <c:idx val="4"/>
          <c:order val="4"/>
          <c:tx>
            <c:strRef>
              <c:f>Sheet3!$B$8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Sheet3!$C$3:$E$3</c:f>
              <c:strCache>
                <c:ptCount val="3"/>
                <c:pt idx="0">
                  <c:v>2004 (n=3,195)</c:v>
                </c:pt>
                <c:pt idx="1">
                  <c:v>2010 (n=2,780)</c:v>
                </c:pt>
                <c:pt idx="2">
                  <c:v>2015 (n=1,121)</c:v>
                </c:pt>
              </c:strCache>
            </c:strRef>
          </c:cat>
          <c:val>
            <c:numRef>
              <c:f>Sheet3!$C$8:$E$8</c:f>
              <c:numCache>
                <c:formatCode>0%</c:formatCode>
                <c:ptCount val="3"/>
                <c:pt idx="0">
                  <c:v>0.02</c:v>
                </c:pt>
                <c:pt idx="1">
                  <c:v>0.02</c:v>
                </c:pt>
                <c:pt idx="2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37760224"/>
        <c:axId val="337760784"/>
      </c:barChart>
      <c:catAx>
        <c:axId val="33776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37760784"/>
        <c:crosses val="autoZero"/>
        <c:auto val="1"/>
        <c:lblAlgn val="ctr"/>
        <c:lblOffset val="100"/>
        <c:noMultiLvlLbl val="0"/>
      </c:catAx>
      <c:valAx>
        <c:axId val="33776078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37760224"/>
        <c:crosses val="autoZero"/>
        <c:crossBetween val="between"/>
        <c:majorUnit val="0.1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b="1" i="0" u="none" strike="noStrike" baseline="0" dirty="0" smtClean="0">
                <a:effectLst/>
              </a:rPr>
              <a:t>Respect for diversity will better enable me</a:t>
            </a:r>
          </a:p>
          <a:p>
            <a:pPr>
              <a:defRPr/>
            </a:pPr>
            <a:r>
              <a:rPr lang="en-US" sz="2000" b="1" i="0" u="none" strike="noStrike" baseline="0" dirty="0" smtClean="0">
                <a:effectLst/>
              </a:rPr>
              <a:t>to work in my chosen field</a:t>
            </a:r>
            <a:endParaRPr lang="en-US" sz="2000" i="0" dirty="0"/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D3c!$C$3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D3c!$B$4:$B$10</c:f>
              <c:strCache>
                <c:ptCount val="7"/>
                <c:pt idx="0">
                  <c:v>Total (n=1,109)</c:v>
                </c:pt>
                <c:pt idx="1">
                  <c:v>Male (n=464)</c:v>
                </c:pt>
                <c:pt idx="2">
                  <c:v>Female (n=599)</c:v>
                </c:pt>
                <c:pt idx="3">
                  <c:v>White (n=808)</c:v>
                </c:pt>
                <c:pt idx="4">
                  <c:v>AfAmer/Black (n=75)</c:v>
                </c:pt>
                <c:pt idx="5">
                  <c:v>Straight (n=886)</c:v>
                </c:pt>
                <c:pt idx="6">
                  <c:v>GLB (n=140)</c:v>
                </c:pt>
              </c:strCache>
            </c:strRef>
          </c:cat>
          <c:val>
            <c:numRef>
              <c:f>D3c!$C$4:$C$10</c:f>
              <c:numCache>
                <c:formatCode>0%</c:formatCode>
                <c:ptCount val="7"/>
                <c:pt idx="0">
                  <c:v>0.38</c:v>
                </c:pt>
                <c:pt idx="1">
                  <c:v>0.27</c:v>
                </c:pt>
                <c:pt idx="2">
                  <c:v>0.46</c:v>
                </c:pt>
                <c:pt idx="3">
                  <c:v>0.35</c:v>
                </c:pt>
                <c:pt idx="4">
                  <c:v>0.61</c:v>
                </c:pt>
                <c:pt idx="5">
                  <c:v>0.37</c:v>
                </c:pt>
                <c:pt idx="6">
                  <c:v>0.5</c:v>
                </c:pt>
              </c:numCache>
            </c:numRef>
          </c:val>
        </c:ser>
        <c:ser>
          <c:idx val="1"/>
          <c:order val="1"/>
          <c:tx>
            <c:strRef>
              <c:f>D3c!$D$3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D3c!$B$4:$B$10</c:f>
              <c:strCache>
                <c:ptCount val="7"/>
                <c:pt idx="0">
                  <c:v>Total (n=1,109)</c:v>
                </c:pt>
                <c:pt idx="1">
                  <c:v>Male (n=464)</c:v>
                </c:pt>
                <c:pt idx="2">
                  <c:v>Female (n=599)</c:v>
                </c:pt>
                <c:pt idx="3">
                  <c:v>White (n=808)</c:v>
                </c:pt>
                <c:pt idx="4">
                  <c:v>AfAmer/Black (n=75)</c:v>
                </c:pt>
                <c:pt idx="5">
                  <c:v>Straight (n=886)</c:v>
                </c:pt>
                <c:pt idx="6">
                  <c:v>GLB (n=140)</c:v>
                </c:pt>
              </c:strCache>
            </c:strRef>
          </c:cat>
          <c:val>
            <c:numRef>
              <c:f>D3c!$D$4:$D$10</c:f>
              <c:numCache>
                <c:formatCode>0%</c:formatCode>
                <c:ptCount val="7"/>
                <c:pt idx="0">
                  <c:v>0.42</c:v>
                </c:pt>
                <c:pt idx="1">
                  <c:v>0.45</c:v>
                </c:pt>
                <c:pt idx="2">
                  <c:v>0.41</c:v>
                </c:pt>
                <c:pt idx="3">
                  <c:v>0.42</c:v>
                </c:pt>
                <c:pt idx="4">
                  <c:v>0.31</c:v>
                </c:pt>
                <c:pt idx="5">
                  <c:v>0.44</c:v>
                </c:pt>
                <c:pt idx="6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37763584"/>
        <c:axId val="340872512"/>
      </c:barChart>
      <c:catAx>
        <c:axId val="3377635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40872512"/>
        <c:crosses val="autoZero"/>
        <c:auto val="1"/>
        <c:lblAlgn val="ctr"/>
        <c:lblOffset val="100"/>
        <c:noMultiLvlLbl val="0"/>
      </c:catAx>
      <c:valAx>
        <c:axId val="34087251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37763584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31493778555458346"/>
          <c:y val="0.90507613236448337"/>
          <c:w val="0.43000087489063865"/>
          <c:h val="9.4923811606882472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b="1" i="0" u="none" strike="noStrike" baseline="0" dirty="0" smtClean="0">
                <a:effectLst/>
              </a:rPr>
              <a:t>Including diversity in the curriculum </a:t>
            </a:r>
          </a:p>
          <a:p>
            <a:pPr>
              <a:defRPr/>
            </a:pPr>
            <a:r>
              <a:rPr lang="en-US" sz="2000" b="1" i="0" u="none" strike="noStrike" baseline="0" dirty="0" smtClean="0">
                <a:effectLst/>
              </a:rPr>
              <a:t>detracts from learning important knowledge</a:t>
            </a:r>
            <a:endParaRPr lang="en-US" sz="2000" i="0" dirty="0"/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D3b!$C$4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D3b!$B$5:$B$15</c:f>
              <c:strCache>
                <c:ptCount val="11"/>
                <c:pt idx="0">
                  <c:v>Total (n=1,110)</c:v>
                </c:pt>
                <c:pt idx="1">
                  <c:v>CALS (n=125)</c:v>
                </c:pt>
                <c:pt idx="2">
                  <c:v>COE (n=304)</c:v>
                </c:pt>
                <c:pt idx="3">
                  <c:v>HSS (n=186)</c:v>
                </c:pt>
                <c:pt idx="4">
                  <c:v>COS (n=159)</c:v>
                </c:pt>
                <c:pt idx="5">
                  <c:v>COT (n=56)</c:v>
                </c:pt>
                <c:pt idx="6">
                  <c:v>PCOM (n=124)</c:v>
                </c:pt>
                <c:pt idx="7">
                  <c:v>DASA (n=51)</c:v>
                </c:pt>
                <c:pt idx="8">
                  <c:v>Design (n=22)</c:v>
                </c:pt>
                <c:pt idx="9">
                  <c:v>CNR (n=52)</c:v>
                </c:pt>
                <c:pt idx="10">
                  <c:v>CED (n=31)</c:v>
                </c:pt>
              </c:strCache>
            </c:strRef>
          </c:cat>
          <c:val>
            <c:numRef>
              <c:f>D3b!$C$5:$C$15</c:f>
              <c:numCache>
                <c:formatCode>0%</c:formatCode>
                <c:ptCount val="11"/>
                <c:pt idx="0">
                  <c:v>0.13</c:v>
                </c:pt>
                <c:pt idx="1">
                  <c:v>0.1</c:v>
                </c:pt>
                <c:pt idx="2">
                  <c:v>0.12</c:v>
                </c:pt>
                <c:pt idx="3">
                  <c:v>0.12</c:v>
                </c:pt>
                <c:pt idx="4">
                  <c:v>0.12</c:v>
                </c:pt>
                <c:pt idx="5">
                  <c:v>0.12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0.18</c:v>
                </c:pt>
                <c:pt idx="9">
                  <c:v>0.21</c:v>
                </c:pt>
                <c:pt idx="10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D3b!$D$4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D3b!$B$5:$B$15</c:f>
              <c:strCache>
                <c:ptCount val="11"/>
                <c:pt idx="0">
                  <c:v>Total (n=1,110)</c:v>
                </c:pt>
                <c:pt idx="1">
                  <c:v>CALS (n=125)</c:v>
                </c:pt>
                <c:pt idx="2">
                  <c:v>COE (n=304)</c:v>
                </c:pt>
                <c:pt idx="3">
                  <c:v>HSS (n=186)</c:v>
                </c:pt>
                <c:pt idx="4">
                  <c:v>COS (n=159)</c:v>
                </c:pt>
                <c:pt idx="5">
                  <c:v>COT (n=56)</c:v>
                </c:pt>
                <c:pt idx="6">
                  <c:v>PCOM (n=124)</c:v>
                </c:pt>
                <c:pt idx="7">
                  <c:v>DASA (n=51)</c:v>
                </c:pt>
                <c:pt idx="8">
                  <c:v>Design (n=22)</c:v>
                </c:pt>
                <c:pt idx="9">
                  <c:v>CNR (n=52)</c:v>
                </c:pt>
                <c:pt idx="10">
                  <c:v>CED (n=31)</c:v>
                </c:pt>
              </c:strCache>
            </c:strRef>
          </c:cat>
          <c:val>
            <c:numRef>
              <c:f>D3b!$D$5:$D$15</c:f>
              <c:numCache>
                <c:formatCode>0%</c:formatCode>
                <c:ptCount val="11"/>
                <c:pt idx="0">
                  <c:v>0.21</c:v>
                </c:pt>
                <c:pt idx="1">
                  <c:v>0.22</c:v>
                </c:pt>
                <c:pt idx="2">
                  <c:v>0.26</c:v>
                </c:pt>
                <c:pt idx="3">
                  <c:v>0.14000000000000001</c:v>
                </c:pt>
                <c:pt idx="4">
                  <c:v>0.19</c:v>
                </c:pt>
                <c:pt idx="5">
                  <c:v>0.27</c:v>
                </c:pt>
                <c:pt idx="6">
                  <c:v>0.26</c:v>
                </c:pt>
                <c:pt idx="7">
                  <c:v>0.12</c:v>
                </c:pt>
                <c:pt idx="8">
                  <c:v>0.18</c:v>
                </c:pt>
                <c:pt idx="9">
                  <c:v>0.17</c:v>
                </c:pt>
                <c:pt idx="10">
                  <c:v>0.19</c:v>
                </c:pt>
              </c:numCache>
            </c:numRef>
          </c:val>
        </c:ser>
        <c:ser>
          <c:idx val="2"/>
          <c:order val="2"/>
          <c:tx>
            <c:strRef>
              <c:f>D3b!$E$4</c:f>
              <c:strCache>
                <c:ptCount val="1"/>
                <c:pt idx="0">
                  <c:v>Neither Agree/Disagree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D3b!$B$5:$B$15</c:f>
              <c:strCache>
                <c:ptCount val="11"/>
                <c:pt idx="0">
                  <c:v>Total (n=1,110)</c:v>
                </c:pt>
                <c:pt idx="1">
                  <c:v>CALS (n=125)</c:v>
                </c:pt>
                <c:pt idx="2">
                  <c:v>COE (n=304)</c:v>
                </c:pt>
                <c:pt idx="3">
                  <c:v>HSS (n=186)</c:v>
                </c:pt>
                <c:pt idx="4">
                  <c:v>COS (n=159)</c:v>
                </c:pt>
                <c:pt idx="5">
                  <c:v>COT (n=56)</c:v>
                </c:pt>
                <c:pt idx="6">
                  <c:v>PCOM (n=124)</c:v>
                </c:pt>
                <c:pt idx="7">
                  <c:v>DASA (n=51)</c:v>
                </c:pt>
                <c:pt idx="8">
                  <c:v>Design (n=22)</c:v>
                </c:pt>
                <c:pt idx="9">
                  <c:v>CNR (n=52)</c:v>
                </c:pt>
                <c:pt idx="10">
                  <c:v>CED (n=31)</c:v>
                </c:pt>
              </c:strCache>
            </c:strRef>
          </c:cat>
          <c:val>
            <c:numRef>
              <c:f>D3b!$E$5:$E$15</c:f>
              <c:numCache>
                <c:formatCode>0%</c:formatCode>
                <c:ptCount val="11"/>
                <c:pt idx="0">
                  <c:v>0.21</c:v>
                </c:pt>
                <c:pt idx="1">
                  <c:v>0.3</c:v>
                </c:pt>
                <c:pt idx="2">
                  <c:v>0.24</c:v>
                </c:pt>
                <c:pt idx="3">
                  <c:v>0.13</c:v>
                </c:pt>
                <c:pt idx="4">
                  <c:v>0.22</c:v>
                </c:pt>
                <c:pt idx="5">
                  <c:v>0.16</c:v>
                </c:pt>
                <c:pt idx="6">
                  <c:v>0.19</c:v>
                </c:pt>
                <c:pt idx="7">
                  <c:v>0.22</c:v>
                </c:pt>
                <c:pt idx="8">
                  <c:v>0.09</c:v>
                </c:pt>
                <c:pt idx="9">
                  <c:v>0.19</c:v>
                </c:pt>
                <c:pt idx="10">
                  <c:v>0.19</c:v>
                </c:pt>
              </c:numCache>
            </c:numRef>
          </c:val>
        </c:ser>
        <c:ser>
          <c:idx val="3"/>
          <c:order val="3"/>
          <c:tx>
            <c:strRef>
              <c:f>D3b!$F$4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D3b!$B$5:$B$15</c:f>
              <c:strCache>
                <c:ptCount val="11"/>
                <c:pt idx="0">
                  <c:v>Total (n=1,110)</c:v>
                </c:pt>
                <c:pt idx="1">
                  <c:v>CALS (n=125)</c:v>
                </c:pt>
                <c:pt idx="2">
                  <c:v>COE (n=304)</c:v>
                </c:pt>
                <c:pt idx="3">
                  <c:v>HSS (n=186)</c:v>
                </c:pt>
                <c:pt idx="4">
                  <c:v>COS (n=159)</c:v>
                </c:pt>
                <c:pt idx="5">
                  <c:v>COT (n=56)</c:v>
                </c:pt>
                <c:pt idx="6">
                  <c:v>PCOM (n=124)</c:v>
                </c:pt>
                <c:pt idx="7">
                  <c:v>DASA (n=51)</c:v>
                </c:pt>
                <c:pt idx="8">
                  <c:v>Design (n=22)</c:v>
                </c:pt>
                <c:pt idx="9">
                  <c:v>CNR (n=52)</c:v>
                </c:pt>
                <c:pt idx="10">
                  <c:v>CED (n=31)</c:v>
                </c:pt>
              </c:strCache>
            </c:strRef>
          </c:cat>
          <c:val>
            <c:numRef>
              <c:f>D3b!$F$5:$F$15</c:f>
              <c:numCache>
                <c:formatCode>0%</c:formatCode>
                <c:ptCount val="11"/>
                <c:pt idx="0">
                  <c:v>0.28000000000000003</c:v>
                </c:pt>
                <c:pt idx="1">
                  <c:v>0.2</c:v>
                </c:pt>
                <c:pt idx="2">
                  <c:v>0.28000000000000003</c:v>
                </c:pt>
                <c:pt idx="3">
                  <c:v>0.26</c:v>
                </c:pt>
                <c:pt idx="4">
                  <c:v>0.32</c:v>
                </c:pt>
                <c:pt idx="5">
                  <c:v>0.32</c:v>
                </c:pt>
                <c:pt idx="6">
                  <c:v>0.3</c:v>
                </c:pt>
                <c:pt idx="7">
                  <c:v>0.33</c:v>
                </c:pt>
                <c:pt idx="8">
                  <c:v>0.32</c:v>
                </c:pt>
                <c:pt idx="9">
                  <c:v>0.35</c:v>
                </c:pt>
                <c:pt idx="10">
                  <c:v>0.26</c:v>
                </c:pt>
              </c:numCache>
            </c:numRef>
          </c:val>
        </c:ser>
        <c:ser>
          <c:idx val="4"/>
          <c:order val="4"/>
          <c:tx>
            <c:strRef>
              <c:f>D3b!$G$4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D3b!$B$5:$B$15</c:f>
              <c:strCache>
                <c:ptCount val="11"/>
                <c:pt idx="0">
                  <c:v>Total (n=1,110)</c:v>
                </c:pt>
                <c:pt idx="1">
                  <c:v>CALS (n=125)</c:v>
                </c:pt>
                <c:pt idx="2">
                  <c:v>COE (n=304)</c:v>
                </c:pt>
                <c:pt idx="3">
                  <c:v>HSS (n=186)</c:v>
                </c:pt>
                <c:pt idx="4">
                  <c:v>COS (n=159)</c:v>
                </c:pt>
                <c:pt idx="5">
                  <c:v>COT (n=56)</c:v>
                </c:pt>
                <c:pt idx="6">
                  <c:v>PCOM (n=124)</c:v>
                </c:pt>
                <c:pt idx="7">
                  <c:v>DASA (n=51)</c:v>
                </c:pt>
                <c:pt idx="8">
                  <c:v>Design (n=22)</c:v>
                </c:pt>
                <c:pt idx="9">
                  <c:v>CNR (n=52)</c:v>
                </c:pt>
                <c:pt idx="10">
                  <c:v>CED (n=31)</c:v>
                </c:pt>
              </c:strCache>
            </c:strRef>
          </c:cat>
          <c:val>
            <c:numRef>
              <c:f>D3b!$G$5:$G$15</c:f>
              <c:numCache>
                <c:formatCode>0%</c:formatCode>
                <c:ptCount val="11"/>
                <c:pt idx="0">
                  <c:v>0.17</c:v>
                </c:pt>
                <c:pt idx="1">
                  <c:v>0.18</c:v>
                </c:pt>
                <c:pt idx="2">
                  <c:v>0.1</c:v>
                </c:pt>
                <c:pt idx="3">
                  <c:v>0.35</c:v>
                </c:pt>
                <c:pt idx="4">
                  <c:v>0.15</c:v>
                </c:pt>
                <c:pt idx="5">
                  <c:v>0.12</c:v>
                </c:pt>
                <c:pt idx="6">
                  <c:v>0.11</c:v>
                </c:pt>
                <c:pt idx="7">
                  <c:v>0.18</c:v>
                </c:pt>
                <c:pt idx="8">
                  <c:v>0.23</c:v>
                </c:pt>
                <c:pt idx="9">
                  <c:v>0.08</c:v>
                </c:pt>
                <c:pt idx="10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0875312"/>
        <c:axId val="340875872"/>
      </c:barChart>
      <c:catAx>
        <c:axId val="340875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40875872"/>
        <c:crosses val="autoZero"/>
        <c:auto val="1"/>
        <c:lblAlgn val="ctr"/>
        <c:lblOffset val="100"/>
        <c:noMultiLvlLbl val="0"/>
      </c:catAx>
      <c:valAx>
        <c:axId val="34087587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40875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2037037037037036E-2"/>
          <c:y val="0.92155515608780414"/>
          <c:w val="0.93546394935927124"/>
          <c:h val="7.8444917144730938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b="1" i="0" u="none" strike="noStrike" baseline="0" dirty="0" smtClean="0">
                <a:effectLst/>
              </a:rPr>
              <a:t>NC State has done a good job implementing policies/practices that reinforce commitment to diversity</a:t>
            </a:r>
            <a:endParaRPr lang="en-US" sz="2000" i="0" dirty="0"/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Sheet4!$C$5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Sheet4!$B$6:$B$10</c:f>
              <c:strCache>
                <c:ptCount val="5"/>
                <c:pt idx="0">
                  <c:v>Total (n=1,118)</c:v>
                </c:pt>
                <c:pt idx="1">
                  <c:v>AfAmer/Black (n=77)</c:v>
                </c:pt>
                <c:pt idx="2">
                  <c:v>Poor/working class (n=232)</c:v>
                </c:pt>
                <c:pt idx="3">
                  <c:v>GLB (n=141)</c:v>
                </c:pt>
                <c:pt idx="4">
                  <c:v>Transgender (n=46)</c:v>
                </c:pt>
              </c:strCache>
            </c:strRef>
          </c:cat>
          <c:val>
            <c:numRef>
              <c:f>Sheet4!$C$6:$C$10</c:f>
              <c:numCache>
                <c:formatCode>0%</c:formatCode>
                <c:ptCount val="5"/>
                <c:pt idx="0">
                  <c:v>0.2</c:v>
                </c:pt>
                <c:pt idx="1">
                  <c:v>0.12</c:v>
                </c:pt>
                <c:pt idx="2">
                  <c:v>0.14000000000000001</c:v>
                </c:pt>
                <c:pt idx="3">
                  <c:v>0.08</c:v>
                </c:pt>
                <c:pt idx="4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Sheet4!$D$5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Sheet4!$B$6:$B$10</c:f>
              <c:strCache>
                <c:ptCount val="5"/>
                <c:pt idx="0">
                  <c:v>Total (n=1,118)</c:v>
                </c:pt>
                <c:pt idx="1">
                  <c:v>AfAmer/Black (n=77)</c:v>
                </c:pt>
                <c:pt idx="2">
                  <c:v>Poor/working class (n=232)</c:v>
                </c:pt>
                <c:pt idx="3">
                  <c:v>GLB (n=141)</c:v>
                </c:pt>
                <c:pt idx="4">
                  <c:v>Transgender (n=46)</c:v>
                </c:pt>
              </c:strCache>
            </c:strRef>
          </c:cat>
          <c:val>
            <c:numRef>
              <c:f>Sheet4!$D$6:$D$10</c:f>
              <c:numCache>
                <c:formatCode>0%</c:formatCode>
                <c:ptCount val="5"/>
                <c:pt idx="0">
                  <c:v>0.55000000000000004</c:v>
                </c:pt>
                <c:pt idx="1">
                  <c:v>0.44</c:v>
                </c:pt>
                <c:pt idx="2">
                  <c:v>0.5</c:v>
                </c:pt>
                <c:pt idx="3">
                  <c:v>0.54</c:v>
                </c:pt>
                <c:pt idx="4">
                  <c:v>0.33</c:v>
                </c:pt>
              </c:numCache>
            </c:numRef>
          </c:val>
        </c:ser>
        <c:ser>
          <c:idx val="2"/>
          <c:order val="2"/>
          <c:tx>
            <c:strRef>
              <c:f>Sheet4!$E$5</c:f>
              <c:strCache>
                <c:ptCount val="1"/>
                <c:pt idx="0">
                  <c:v>Neither Agree/Disagree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Sheet4!$B$6:$B$10</c:f>
              <c:strCache>
                <c:ptCount val="5"/>
                <c:pt idx="0">
                  <c:v>Total (n=1,118)</c:v>
                </c:pt>
                <c:pt idx="1">
                  <c:v>AfAmer/Black (n=77)</c:v>
                </c:pt>
                <c:pt idx="2">
                  <c:v>Poor/working class (n=232)</c:v>
                </c:pt>
                <c:pt idx="3">
                  <c:v>GLB (n=141)</c:v>
                </c:pt>
                <c:pt idx="4">
                  <c:v>Transgender (n=46)</c:v>
                </c:pt>
              </c:strCache>
            </c:strRef>
          </c:cat>
          <c:val>
            <c:numRef>
              <c:f>Sheet4!$E$6:$E$10</c:f>
              <c:numCache>
                <c:formatCode>0%</c:formatCode>
                <c:ptCount val="5"/>
                <c:pt idx="0">
                  <c:v>0.18</c:v>
                </c:pt>
                <c:pt idx="1">
                  <c:v>0.22</c:v>
                </c:pt>
                <c:pt idx="2">
                  <c:v>0.24</c:v>
                </c:pt>
                <c:pt idx="3">
                  <c:v>0.28000000000000003</c:v>
                </c:pt>
                <c:pt idx="4">
                  <c:v>0.33</c:v>
                </c:pt>
              </c:numCache>
            </c:numRef>
          </c:val>
        </c:ser>
        <c:ser>
          <c:idx val="3"/>
          <c:order val="3"/>
          <c:tx>
            <c:strRef>
              <c:f>Sheet4!$F$5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Sheet4!$B$6:$B$10</c:f>
              <c:strCache>
                <c:ptCount val="5"/>
                <c:pt idx="0">
                  <c:v>Total (n=1,118)</c:v>
                </c:pt>
                <c:pt idx="1">
                  <c:v>AfAmer/Black (n=77)</c:v>
                </c:pt>
                <c:pt idx="2">
                  <c:v>Poor/working class (n=232)</c:v>
                </c:pt>
                <c:pt idx="3">
                  <c:v>GLB (n=141)</c:v>
                </c:pt>
                <c:pt idx="4">
                  <c:v>Transgender (n=46)</c:v>
                </c:pt>
              </c:strCache>
            </c:strRef>
          </c:cat>
          <c:val>
            <c:numRef>
              <c:f>Sheet4!$F$6:$F$10</c:f>
              <c:numCache>
                <c:formatCode>0%</c:formatCode>
                <c:ptCount val="5"/>
                <c:pt idx="0">
                  <c:v>0.05</c:v>
                </c:pt>
                <c:pt idx="1">
                  <c:v>0.21</c:v>
                </c:pt>
                <c:pt idx="2">
                  <c:v>0.08</c:v>
                </c:pt>
                <c:pt idx="3">
                  <c:v>0.06</c:v>
                </c:pt>
                <c:pt idx="4">
                  <c:v>0.13</c:v>
                </c:pt>
              </c:numCache>
            </c:numRef>
          </c:val>
        </c:ser>
        <c:ser>
          <c:idx val="4"/>
          <c:order val="4"/>
          <c:tx>
            <c:strRef>
              <c:f>Sheet4!$G$5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Sheet4!$B$6:$B$10</c:f>
              <c:strCache>
                <c:ptCount val="5"/>
                <c:pt idx="0">
                  <c:v>Total (n=1,118)</c:v>
                </c:pt>
                <c:pt idx="1">
                  <c:v>AfAmer/Black (n=77)</c:v>
                </c:pt>
                <c:pt idx="2">
                  <c:v>Poor/working class (n=232)</c:v>
                </c:pt>
                <c:pt idx="3">
                  <c:v>GLB (n=141)</c:v>
                </c:pt>
                <c:pt idx="4">
                  <c:v>Transgender (n=46)</c:v>
                </c:pt>
              </c:strCache>
            </c:strRef>
          </c:cat>
          <c:val>
            <c:numRef>
              <c:f>Sheet4!$G$6:$G$10</c:f>
              <c:numCache>
                <c:formatCode>0%</c:formatCode>
                <c:ptCount val="5"/>
                <c:pt idx="0">
                  <c:v>0.02</c:v>
                </c:pt>
                <c:pt idx="1">
                  <c:v>0.01</c:v>
                </c:pt>
                <c:pt idx="2">
                  <c:v>0.04</c:v>
                </c:pt>
                <c:pt idx="3">
                  <c:v>0.04</c:v>
                </c:pt>
                <c:pt idx="4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2266368"/>
        <c:axId val="342266928"/>
      </c:barChart>
      <c:catAx>
        <c:axId val="342266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42266928"/>
        <c:crosses val="autoZero"/>
        <c:auto val="1"/>
        <c:lblAlgn val="ctr"/>
        <c:lblOffset val="100"/>
        <c:noMultiLvlLbl val="0"/>
      </c:catAx>
      <c:valAx>
        <c:axId val="34226692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42266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385714285714287"/>
          <c:y val="0.8939698162729659"/>
          <c:w val="0.88210061242344706"/>
          <c:h val="7.8444917144730938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D2o!$B$4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9"/>
            <c:invertIfNegative val="0"/>
            <c:bubble3D val="0"/>
          </c:dPt>
          <c:dLbls>
            <c:dLbl>
              <c:idx val="7"/>
              <c:spPr>
                <a:solidFill>
                  <a:sysClr val="window" lastClr="FFFFFF">
                    <a:lumMod val="85000"/>
                  </a:sysClr>
                </a:solidFill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D2o!$C$3:$E$3</c:f>
              <c:strCache>
                <c:ptCount val="3"/>
                <c:pt idx="0">
                  <c:v>2004 (n=3,195)</c:v>
                </c:pt>
                <c:pt idx="1">
                  <c:v>2010 (n=2,780)</c:v>
                </c:pt>
                <c:pt idx="2">
                  <c:v>2015 (n=1,121)</c:v>
                </c:pt>
              </c:strCache>
            </c:strRef>
          </c:cat>
          <c:val>
            <c:numRef>
              <c:f>D2o!$C$4:$E$4</c:f>
              <c:numCache>
                <c:formatCode>0%</c:formatCode>
                <c:ptCount val="3"/>
                <c:pt idx="0">
                  <c:v>0.19</c:v>
                </c:pt>
                <c:pt idx="1">
                  <c:v>0.24</c:v>
                </c:pt>
                <c:pt idx="2">
                  <c:v>0.37</c:v>
                </c:pt>
              </c:numCache>
            </c:numRef>
          </c:val>
        </c:ser>
        <c:ser>
          <c:idx val="1"/>
          <c:order val="1"/>
          <c:tx>
            <c:strRef>
              <c:f>D2o!$B$5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9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D2o!$C$3:$E$3</c:f>
              <c:strCache>
                <c:ptCount val="3"/>
                <c:pt idx="0">
                  <c:v>2004 (n=3,195)</c:v>
                </c:pt>
                <c:pt idx="1">
                  <c:v>2010 (n=2,780)</c:v>
                </c:pt>
                <c:pt idx="2">
                  <c:v>2015 (n=1,121)</c:v>
                </c:pt>
              </c:strCache>
            </c:strRef>
          </c:cat>
          <c:val>
            <c:numRef>
              <c:f>D2o!$C$5:$E$5</c:f>
              <c:numCache>
                <c:formatCode>0%</c:formatCode>
                <c:ptCount val="3"/>
                <c:pt idx="0">
                  <c:v>0.45</c:v>
                </c:pt>
                <c:pt idx="1">
                  <c:v>0.46</c:v>
                </c:pt>
                <c:pt idx="2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D2o!$B$6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rgbClr val="C0504D">
                <a:lumMod val="20000"/>
                <a:lumOff val="80000"/>
              </a:srgbClr>
            </a:solidFill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D2o!$C$3:$E$3</c:f>
              <c:strCache>
                <c:ptCount val="3"/>
                <c:pt idx="0">
                  <c:v>2004 (n=3,195)</c:v>
                </c:pt>
                <c:pt idx="1">
                  <c:v>2010 (n=2,780)</c:v>
                </c:pt>
                <c:pt idx="2">
                  <c:v>2015 (n=1,121)</c:v>
                </c:pt>
              </c:strCache>
            </c:strRef>
          </c:cat>
          <c:val>
            <c:numRef>
              <c:f>D2o!$C$6:$E$6</c:f>
              <c:numCache>
                <c:formatCode>0%</c:formatCode>
                <c:ptCount val="3"/>
                <c:pt idx="0">
                  <c:v>0.23</c:v>
                </c:pt>
                <c:pt idx="1">
                  <c:v>0.23</c:v>
                </c:pt>
                <c:pt idx="2">
                  <c:v>0.13</c:v>
                </c:pt>
              </c:numCache>
            </c:numRef>
          </c:val>
        </c:ser>
        <c:ser>
          <c:idx val="3"/>
          <c:order val="3"/>
          <c:tx>
            <c:strRef>
              <c:f>D2o!$B$7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D2o!$C$3:$E$3</c:f>
              <c:strCache>
                <c:ptCount val="3"/>
                <c:pt idx="0">
                  <c:v>2004 (n=3,195)</c:v>
                </c:pt>
                <c:pt idx="1">
                  <c:v>2010 (n=2,780)</c:v>
                </c:pt>
                <c:pt idx="2">
                  <c:v>2015 (n=1,121)</c:v>
                </c:pt>
              </c:strCache>
            </c:strRef>
          </c:cat>
          <c:val>
            <c:numRef>
              <c:f>D2o!$C$7:$E$7</c:f>
              <c:numCache>
                <c:formatCode>0%</c:formatCode>
                <c:ptCount val="3"/>
                <c:pt idx="0">
                  <c:v>0.11</c:v>
                </c:pt>
                <c:pt idx="1">
                  <c:v>0.06</c:v>
                </c:pt>
                <c:pt idx="2">
                  <c:v>0.04</c:v>
                </c:pt>
              </c:numCache>
            </c:numRef>
          </c:val>
        </c:ser>
        <c:ser>
          <c:idx val="4"/>
          <c:order val="4"/>
          <c:tx>
            <c:strRef>
              <c:f>D2o!$B$8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D2o!$C$3:$E$3</c:f>
              <c:strCache>
                <c:ptCount val="3"/>
                <c:pt idx="0">
                  <c:v>2004 (n=3,195)</c:v>
                </c:pt>
                <c:pt idx="1">
                  <c:v>2010 (n=2,780)</c:v>
                </c:pt>
                <c:pt idx="2">
                  <c:v>2015 (n=1,121)</c:v>
                </c:pt>
              </c:strCache>
            </c:strRef>
          </c:cat>
          <c:val>
            <c:numRef>
              <c:f>D2o!$C$8:$E$8</c:f>
              <c:numCache>
                <c:formatCode>0%</c:formatCode>
                <c:ptCount val="3"/>
                <c:pt idx="0">
                  <c:v>0.02</c:v>
                </c:pt>
                <c:pt idx="1">
                  <c:v>0.02</c:v>
                </c:pt>
                <c:pt idx="2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2271408"/>
        <c:axId val="342271968"/>
      </c:barChart>
      <c:catAx>
        <c:axId val="34227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42271968"/>
        <c:crosses val="autoZero"/>
        <c:auto val="1"/>
        <c:lblAlgn val="ctr"/>
        <c:lblOffset val="100"/>
        <c:noMultiLvlLbl val="0"/>
      </c:catAx>
      <c:valAx>
        <c:axId val="34227196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42271408"/>
        <c:crosses val="autoZero"/>
        <c:crossBetween val="between"/>
        <c:majorUnit val="0.1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7275-A30B-40CC-A0A7-BC764E821BE4}" type="datetimeFigureOut">
              <a:rPr lang="en-US" smtClean="0"/>
              <a:t>3/26/2016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42148-3508-4B6D-9588-19AC4BF8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85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445AD01-869F-46C6-A32B-561A521CCB2A}" type="datetimeFigureOut">
              <a:rPr lang="en-US"/>
              <a:pPr>
                <a:defRPr/>
              </a:pPr>
              <a:t>3/26/2016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F90A32C-A5B6-4936-9789-9E161B8D66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534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E55E0C7-7187-4FFC-9446-59FB8F6B1456}" type="datetime1">
              <a:rPr lang="en-US"/>
              <a:pPr>
                <a:defRPr/>
              </a:pPr>
              <a:t>3/26/2016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8E31B2-848B-4419-AA82-BD4606AFD5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67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399B0-482D-41F0-99F0-7EBD6211FB85}" type="datetime1">
              <a:rPr lang="en-US"/>
              <a:pPr>
                <a:defRPr/>
              </a:pPr>
              <a:t>3/26/2016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CB70-B024-4B55-B89E-7ABEDF428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28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95174-F67A-4CFA-9096-018D2E5B43E0}" type="datetime1">
              <a:rPr lang="en-US"/>
              <a:pPr>
                <a:defRPr/>
              </a:pPr>
              <a:t>3/26/2016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C133B5-3AD4-44C8-8548-B8516704D3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5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9FF4A-3B51-484B-933B-B77E2196D761}" type="datetime1">
              <a:rPr lang="en-US"/>
              <a:pPr>
                <a:defRPr/>
              </a:pPr>
              <a:t>3/26/2016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072A6-390B-4FF0-B2C6-E3855FD7C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31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AD34D-34AD-445D-8B95-D130D19646A7}" type="datetime1">
              <a:rPr lang="en-US"/>
              <a:pPr>
                <a:defRPr/>
              </a:pPr>
              <a:t>3/26/2016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8ECEED-5D43-4C2D-B5D0-67D8DDA45E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455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22A72-BE4C-4196-AD39-37D62D6341B8}" type="datetime1">
              <a:rPr lang="en-US"/>
              <a:pPr>
                <a:defRPr/>
              </a:pPr>
              <a:t>3/26/2016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8C0D-FDB9-4A45-8866-A6BF712300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30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66566-79C3-486D-91A0-2E2D2E31BEA4}" type="datetime1">
              <a:rPr lang="en-US"/>
              <a:pPr>
                <a:defRPr/>
              </a:pPr>
              <a:t>3/26/2016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9A15-AB4E-47B0-AE13-7720E64167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59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ACB19-439E-4C5C-84E2-889D2946CB68}" type="datetime1">
              <a:rPr lang="en-US"/>
              <a:pPr>
                <a:defRPr/>
              </a:pPr>
              <a:t>3/26/2016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677F05-74C1-4138-9AC3-F52F0DC6D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75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F7D5C-4B09-4383-B07C-FF393AAD3500}" type="datetime1">
              <a:rPr lang="en-US"/>
              <a:pPr>
                <a:defRPr/>
              </a:pPr>
              <a:t>3/26/2016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71BC2-353C-4108-90D8-12408C9523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76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02C49-B985-44C1-A5CA-BBD19D596682}" type="datetime1">
              <a:rPr lang="en-US"/>
              <a:pPr>
                <a:defRPr/>
              </a:pPr>
              <a:t>3/26/2016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57D8DD-08FC-434F-8B4B-5509C3477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33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5678A-2227-4632-BBC8-6C877EF5AD21}" type="datetime1">
              <a:rPr lang="en-US"/>
              <a:pPr>
                <a:defRPr/>
              </a:pPr>
              <a:t>3/26/2016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2A1652-8A2D-473E-B72D-D2D5A7B36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483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6D1B920-E5EC-43A9-A1B9-D3EABC20EAF9}" type="datetime1">
              <a:rPr lang="en-US"/>
              <a:pPr>
                <a:defRPr/>
              </a:pPr>
              <a:t>3/26/2016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780CF83-EACB-4B23-BE49-59EF41472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1" r:id="rId2"/>
    <p:sldLayoutId id="2147483846" r:id="rId3"/>
    <p:sldLayoutId id="2147483842" r:id="rId4"/>
    <p:sldLayoutId id="2147483843" r:id="rId5"/>
    <p:sldLayoutId id="2147483847" r:id="rId6"/>
    <p:sldLayoutId id="2147483848" r:id="rId7"/>
    <p:sldLayoutId id="2147483849" r:id="rId8"/>
    <p:sldLayoutId id="2147483850" r:id="rId9"/>
    <p:sldLayoutId id="2147483844" r:id="rId10"/>
    <p:sldLayoutId id="214748385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232E"/>
        </a:buClr>
        <a:buSzPct val="70000"/>
        <a:buFont typeface="Wingdings" panose="05000000000000000000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oirp.ncsu.edu/ccs2015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0"/>
            <a:ext cx="80010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Spring 2015 (Undergraduate) Campus Climate Survey: </a:t>
            </a:r>
            <a:br>
              <a:rPr lang="en-US" sz="2200" dirty="0" smtClean="0"/>
            </a:br>
            <a:r>
              <a:rPr lang="en-US" sz="2200" dirty="0" smtClean="0"/>
              <a:t>A Summary of Overall </a:t>
            </a:r>
            <a:r>
              <a:rPr lang="en-US" sz="2200" dirty="0"/>
              <a:t>R</a:t>
            </a:r>
            <a:r>
              <a:rPr lang="en-US" sz="2200" dirty="0" smtClean="0"/>
              <a:t>esults, </a:t>
            </a:r>
            <a:br>
              <a:rPr lang="en-US" sz="2200" dirty="0" smtClean="0"/>
            </a:br>
            <a:r>
              <a:rPr lang="en-US" sz="2200" dirty="0" smtClean="0"/>
              <a:t>Sub-Group </a:t>
            </a:r>
            <a:r>
              <a:rPr lang="en-US" sz="2200" dirty="0"/>
              <a:t>C</a:t>
            </a:r>
            <a:r>
              <a:rPr lang="en-US" sz="2200" dirty="0" smtClean="0"/>
              <a:t>omparisons, and Trends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105400"/>
            <a:ext cx="7543800" cy="120015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600" dirty="0" smtClean="0"/>
              <a:t>A presentation to the University Diversity Advisory Committee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600" dirty="0" smtClean="0"/>
              <a:t>March 28, 2016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200" dirty="0" smtClean="0"/>
              <a:t>Nancy </a:t>
            </a:r>
            <a:r>
              <a:rPr lang="en-US" sz="1200" dirty="0"/>
              <a:t>Whelchel, Office of Institutional Research and Planning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Overall Satisfaction at NC State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72BF59-0839-4E35-89D6-FEB810CF0365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Overall Satisfaction at NC State</a:t>
            </a:r>
            <a:endParaRPr lang="en-US" altLang="en-US" sz="1800" smtClean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1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Most positive ratings</a:t>
            </a:r>
          </a:p>
          <a:p>
            <a:pPr lvl="2" eaLnBrk="1" hangingPunct="1"/>
            <a:r>
              <a:rPr lang="en-US" altLang="en-US" dirty="0" smtClean="0"/>
              <a:t>Overall experience </a:t>
            </a:r>
            <a:r>
              <a:rPr lang="en-US" altLang="en-US" i="1" dirty="0" smtClean="0"/>
              <a:t>(92% ‘excellent’/’good’)</a:t>
            </a:r>
          </a:p>
          <a:p>
            <a:pPr lvl="2" eaLnBrk="1" hangingPunct="1"/>
            <a:r>
              <a:rPr lang="en-US" altLang="en-US" dirty="0" smtClean="0"/>
              <a:t>Overall academic experience </a:t>
            </a:r>
            <a:r>
              <a:rPr lang="en-US" altLang="en-US" i="1" dirty="0" smtClean="0"/>
              <a:t>(84% ‘very satisfied’/’satisfied’)</a:t>
            </a:r>
          </a:p>
          <a:p>
            <a:pPr lvl="2" eaLnBrk="1" hangingPunct="1"/>
            <a:r>
              <a:rPr lang="en-US" altLang="en-US" dirty="0" smtClean="0"/>
              <a:t>Proud to be member of NC State community (78% ‘often’/’always’)</a:t>
            </a:r>
          </a:p>
          <a:p>
            <a:pPr eaLnBrk="1" hangingPunct="1"/>
            <a:r>
              <a:rPr lang="en-US" altLang="en-US" dirty="0" smtClean="0"/>
              <a:t>Least positive ratings</a:t>
            </a:r>
          </a:p>
          <a:p>
            <a:pPr lvl="2" eaLnBrk="1" hangingPunct="1"/>
            <a:r>
              <a:rPr lang="en-US" altLang="en-US" dirty="0" smtClean="0"/>
              <a:t>Have a good support network (15% ‘seldom’/’never’)</a:t>
            </a:r>
          </a:p>
          <a:p>
            <a:pPr lvl="2" eaLnBrk="1" hangingPunct="1"/>
            <a:r>
              <a:rPr lang="en-US" altLang="en-US" dirty="0" smtClean="0"/>
              <a:t>Have good role models on campus (16% ‘seldom’/’never’)</a:t>
            </a:r>
          </a:p>
          <a:p>
            <a:pPr eaLnBrk="1" hangingPunct="1"/>
            <a:r>
              <a:rPr lang="en-US" altLang="en-US" dirty="0" smtClean="0"/>
              <a:t>Subgroup differences: Notably less positive than others</a:t>
            </a:r>
          </a:p>
          <a:p>
            <a:pPr lvl="3" eaLnBrk="1" hangingPunct="1"/>
            <a:r>
              <a:rPr lang="en-US" altLang="en-US" dirty="0" smtClean="0"/>
              <a:t>Transgender</a:t>
            </a:r>
          </a:p>
          <a:p>
            <a:pPr lvl="3" eaLnBrk="1" hangingPunct="1"/>
            <a:r>
              <a:rPr lang="en-US" altLang="en-US" dirty="0" smtClean="0"/>
              <a:t>LGB</a:t>
            </a:r>
          </a:p>
          <a:p>
            <a:pPr lvl="3" eaLnBrk="1" hangingPunct="1"/>
            <a:r>
              <a:rPr lang="en-US" altLang="en-US" dirty="0" smtClean="0"/>
              <a:t>African American</a:t>
            </a:r>
          </a:p>
          <a:p>
            <a:pPr lvl="3" eaLnBrk="1" hangingPunct="1"/>
            <a:r>
              <a:rPr lang="en-US" altLang="en-US" dirty="0" smtClean="0"/>
              <a:t>Poor / working class</a:t>
            </a:r>
          </a:p>
          <a:p>
            <a:pPr lvl="3" eaLnBrk="1" hangingPunct="1"/>
            <a:r>
              <a:rPr lang="en-US" altLang="en-US" dirty="0" smtClean="0"/>
              <a:t>Non-traditional age</a:t>
            </a:r>
          </a:p>
          <a:p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0DF94F-F920-4C50-9043-58F47266DAC4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Overall Satisfaction at NC State</a:t>
            </a:r>
          </a:p>
        </p:txBody>
      </p:sp>
      <p:sp>
        <p:nvSpPr>
          <p:cNvPr id="2150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BEB13C-57E8-4702-B7E9-16BA81705039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84548261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Trends: Overall Satisfaction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7150"/>
          </a:xfrm>
        </p:spPr>
        <p:txBody>
          <a:bodyPr/>
          <a:lstStyle/>
          <a:p>
            <a:r>
              <a:rPr lang="en-US" altLang="en-US" sz="2400" dirty="0" smtClean="0"/>
              <a:t>No changes except students of all groups are </a:t>
            </a:r>
            <a:r>
              <a:rPr lang="en-US" altLang="en-US" sz="2400" b="1" dirty="0" smtClean="0"/>
              <a:t>more likely </a:t>
            </a:r>
            <a:r>
              <a:rPr lang="en-US" altLang="en-US" sz="2400" dirty="0" smtClean="0"/>
              <a:t>in 2015 than in 2010 to </a:t>
            </a:r>
            <a:r>
              <a:rPr lang="en-US" altLang="en-US" sz="2400" i="1" dirty="0" smtClean="0"/>
              <a:t>feel like they don’t fit in</a:t>
            </a:r>
            <a:r>
              <a:rPr lang="en-US" altLang="en-US" sz="2400" dirty="0" smtClean="0"/>
              <a:t>,  especially</a:t>
            </a:r>
          </a:p>
          <a:p>
            <a:pPr lvl="2"/>
            <a:r>
              <a:rPr lang="en-US" altLang="en-US" sz="1800" dirty="0" smtClean="0"/>
              <a:t>Asians &amp; Hispanics/Latinos</a:t>
            </a:r>
          </a:p>
          <a:p>
            <a:pPr lvl="2"/>
            <a:r>
              <a:rPr lang="en-US" altLang="en-US" sz="1800" dirty="0" smtClean="0"/>
              <a:t>International students</a:t>
            </a:r>
          </a:p>
          <a:p>
            <a:pPr lvl="2"/>
            <a:r>
              <a:rPr lang="en-US" altLang="en-US" sz="1800" dirty="0" smtClean="0"/>
              <a:t>Poor / working class </a:t>
            </a:r>
          </a:p>
          <a:p>
            <a:pPr lvl="1"/>
            <a:endParaRPr lang="en-US" altLang="en-US" sz="2100" dirty="0"/>
          </a:p>
          <a:p>
            <a:pPr lvl="1"/>
            <a:endParaRPr lang="en-US" altLang="en-US" sz="2100" dirty="0" smtClean="0"/>
          </a:p>
          <a:p>
            <a:endParaRPr lang="en-US" altLang="en-US" dirty="0" smtClean="0"/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0187D2-7121-49BC-9DA6-E4073E4B133E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349021"/>
              </p:ext>
            </p:extLst>
          </p:nvPr>
        </p:nvGraphicFramePr>
        <p:xfrm>
          <a:off x="914400" y="3412836"/>
          <a:ext cx="7315200" cy="295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Role of Diversity in Higher Education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Support for diversity as a goal</a:t>
            </a:r>
          </a:p>
          <a:p>
            <a:pPr>
              <a:defRPr/>
            </a:pPr>
            <a:r>
              <a:rPr lang="en-US" dirty="0" smtClean="0"/>
              <a:t>Educational value of diversity</a:t>
            </a:r>
          </a:p>
          <a:p>
            <a:pPr>
              <a:defRPr/>
            </a:pPr>
            <a:r>
              <a:rPr lang="en-US" dirty="0" smtClean="0"/>
              <a:t>Assessing diversity efforts at NC State</a:t>
            </a: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D7ED6F-6329-4A40-B365-C87EDB5C489A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Diversity as NC State Mission/Value/Goal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Most supportive:</a:t>
            </a:r>
          </a:p>
          <a:p>
            <a:pPr lvl="2" eaLnBrk="1" hangingPunct="1"/>
            <a:r>
              <a:rPr lang="en-US" altLang="en-US" sz="1800" dirty="0" smtClean="0"/>
              <a:t>Diversity is good for NCSU (89% agree)</a:t>
            </a:r>
          </a:p>
          <a:p>
            <a:pPr lvl="2" eaLnBrk="1" hangingPunct="1"/>
            <a:r>
              <a:rPr lang="en-US" altLang="en-US" sz="1800" dirty="0"/>
              <a:t>Fostering intellectual diversity should be key goal </a:t>
            </a:r>
            <a:r>
              <a:rPr lang="en-US" altLang="en-US" sz="1800" dirty="0" smtClean="0"/>
              <a:t>(84%)</a:t>
            </a:r>
            <a:endParaRPr lang="en-US" altLang="en-US" sz="1800" dirty="0"/>
          </a:p>
          <a:p>
            <a:pPr lvl="2" eaLnBrk="1" hangingPunct="1"/>
            <a:r>
              <a:rPr lang="en-US" altLang="en-US" sz="1800" dirty="0" smtClean="0"/>
              <a:t>Holding diversity as an essential value (82%)</a:t>
            </a:r>
          </a:p>
          <a:p>
            <a:pPr lvl="2" eaLnBrk="1" hangingPunct="1"/>
            <a:r>
              <a:rPr lang="en-US" altLang="en-US" sz="1800" dirty="0" smtClean="0"/>
              <a:t>Building diverse/inclusive campus should be key goal (82%)</a:t>
            </a:r>
          </a:p>
          <a:p>
            <a:pPr lvl="2" eaLnBrk="1" hangingPunct="1"/>
            <a:r>
              <a:rPr lang="en-US" altLang="en-US" sz="1800" dirty="0" smtClean="0"/>
              <a:t>Enhancing students ability to participate in a multicultural society should be a part of the University mission (74%)</a:t>
            </a:r>
          </a:p>
          <a:p>
            <a:pPr eaLnBrk="1" hangingPunct="1"/>
            <a:r>
              <a:rPr lang="en-US" altLang="en-US" dirty="0" smtClean="0"/>
              <a:t>Less supportive</a:t>
            </a:r>
          </a:p>
          <a:p>
            <a:pPr lvl="2" eaLnBrk="1" hangingPunct="1"/>
            <a:r>
              <a:rPr lang="en-US" altLang="en-US" sz="1800" dirty="0" smtClean="0"/>
              <a:t>Leads to admission of less qualified students (31% agree)</a:t>
            </a:r>
          </a:p>
          <a:p>
            <a:pPr lvl="2" eaLnBrk="1" hangingPunct="1"/>
            <a:r>
              <a:rPr lang="en-US" altLang="en-US" sz="1800" dirty="0" smtClean="0"/>
              <a:t>NC State places too much emphasis on diversity (28% agree)</a:t>
            </a:r>
          </a:p>
          <a:p>
            <a:pPr eaLnBrk="1" hangingPunct="1"/>
            <a:r>
              <a:rPr lang="en-US" altLang="en-US" dirty="0" smtClean="0"/>
              <a:t>Subgroup differences</a:t>
            </a:r>
          </a:p>
          <a:p>
            <a:pPr lvl="2" eaLnBrk="1" hangingPunct="1"/>
            <a:r>
              <a:rPr lang="en-US" altLang="en-US" sz="1800" dirty="0" smtClean="0"/>
              <a:t>Males, whites, and straight students are much less likely than others to be supportive of diversity as a University value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296DB8-5201-4EE2-AA3F-48D4918C05E5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Diversity as NC State Mission/Value/Goal </a:t>
            </a:r>
            <a:endParaRPr lang="en-US" i="1" dirty="0"/>
          </a:p>
        </p:txBody>
      </p:sp>
      <p:sp>
        <p:nvSpPr>
          <p:cNvPr id="2560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4A0E44-516C-4AA3-B251-95E9775015D2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81766990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Diversity as NC State Mission/Value/Goal </a:t>
            </a:r>
            <a:endParaRPr lang="en-US" i="1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B2F531-1098-472D-A344-4C675BBAEB72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16571278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Trends:</a:t>
            </a:r>
            <a:br>
              <a:rPr lang="en-US" altLang="en-US" smtClean="0"/>
            </a:br>
            <a:r>
              <a:rPr lang="en-US" altLang="en-US" smtClean="0"/>
              <a:t>Diversity as NC State Mission/Value/Goal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endParaRPr lang="en-US" altLang="en-US" sz="2400" dirty="0" smtClean="0"/>
          </a:p>
          <a:p>
            <a:pPr algn="ctr">
              <a:buFont typeface="Wingdings 3" panose="05040102010807070707" pitchFamily="18" charset="2"/>
              <a:buNone/>
            </a:pPr>
            <a:r>
              <a:rPr lang="en-US" altLang="en-US" sz="2400" dirty="0" smtClean="0"/>
              <a:t>Support for diversity as a value/goal</a:t>
            </a:r>
          </a:p>
          <a:p>
            <a:pPr algn="ctr">
              <a:buFont typeface="Wingdings 3" panose="05040102010807070707" pitchFamily="18" charset="2"/>
              <a:buNone/>
            </a:pPr>
            <a:r>
              <a:rPr lang="en-US" altLang="en-US" sz="2400" dirty="0" smtClean="0"/>
              <a:t>of NC State has grown over time</a:t>
            </a:r>
          </a:p>
          <a:p>
            <a:pPr algn="ctr">
              <a:buFont typeface="Wingdings 3" panose="05040102010807070707" pitchFamily="18" charset="2"/>
              <a:buNone/>
            </a:pPr>
            <a:r>
              <a:rPr lang="en-US" altLang="en-US" sz="2400" dirty="0" smtClean="0"/>
              <a:t>for all areas asked about</a:t>
            </a:r>
            <a:endParaRPr lang="en-US" altLang="en-US" sz="2400" i="1" dirty="0" smtClean="0"/>
          </a:p>
          <a:p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CE1661-641A-4CE6-815E-2CE2D4C74C9C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Trends:</a:t>
            </a:r>
            <a:br>
              <a:rPr lang="en-US" altLang="en-US" dirty="0" smtClean="0"/>
            </a:br>
            <a:r>
              <a:rPr lang="en-US" altLang="en-US" dirty="0" smtClean="0"/>
              <a:t>Diversity as NC State Mission/Value/Goal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en-US" altLang="en-US" sz="2400" dirty="0" smtClean="0"/>
              <a:t>Students are </a:t>
            </a:r>
            <a:r>
              <a:rPr lang="en-US" altLang="en-US" sz="2400" u="sng" dirty="0" smtClean="0"/>
              <a:t>more likely to agree</a:t>
            </a:r>
            <a:r>
              <a:rPr lang="en-US" altLang="en-US" sz="2400" dirty="0" smtClean="0"/>
              <a:t> that </a:t>
            </a:r>
            <a:r>
              <a:rPr lang="en-US" altLang="en-US" sz="2400" i="1" dirty="0" smtClean="0"/>
              <a:t>“building a diverse and inclusive campus community should be a key goal of NC State”</a:t>
            </a:r>
          </a:p>
          <a:p>
            <a:endParaRPr lang="en-US" altLang="en-US" i="1" dirty="0" smtClean="0"/>
          </a:p>
          <a:p>
            <a:endParaRPr lang="en-US" altLang="en-US" dirty="0" smtClean="0"/>
          </a:p>
        </p:txBody>
      </p:sp>
      <p:sp>
        <p:nvSpPr>
          <p:cNvPr id="2867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C4ABEB-12A9-41AC-BC9E-21180962DA2C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163521"/>
              </p:ext>
            </p:extLst>
          </p:nvPr>
        </p:nvGraphicFramePr>
        <p:xfrm>
          <a:off x="1603375" y="2446338"/>
          <a:ext cx="7010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Presentation Overview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sz="1800" dirty="0" smtClean="0"/>
              <a:t>Survey methods</a:t>
            </a:r>
          </a:p>
          <a:p>
            <a:r>
              <a:rPr lang="en-US" altLang="en-US" sz="1800" dirty="0" smtClean="0"/>
              <a:t>Response rates &amp; demographic profile</a:t>
            </a:r>
          </a:p>
          <a:p>
            <a:r>
              <a:rPr lang="en-US" altLang="en-US" sz="1800" dirty="0" smtClean="0"/>
              <a:t>Accessing reports on results</a:t>
            </a:r>
          </a:p>
          <a:p>
            <a:r>
              <a:rPr lang="en-US" altLang="en-US" sz="1800" dirty="0" smtClean="0"/>
              <a:t>Findings</a:t>
            </a:r>
          </a:p>
          <a:p>
            <a:pPr lvl="2"/>
            <a:r>
              <a:rPr lang="en-US" altLang="en-US" sz="1800" i="1" dirty="0" smtClean="0"/>
              <a:t>Overall highs &amp; lows</a:t>
            </a:r>
          </a:p>
          <a:p>
            <a:pPr lvl="2"/>
            <a:r>
              <a:rPr lang="en-US" altLang="en-US" sz="1800" i="1" dirty="0" smtClean="0"/>
              <a:t>Subgroup differences</a:t>
            </a:r>
          </a:p>
          <a:p>
            <a:pPr lvl="2"/>
            <a:r>
              <a:rPr lang="en-US" altLang="en-US" sz="1800" i="1" dirty="0" smtClean="0"/>
              <a:t>Trends (2004 – 2010 – 2015)</a:t>
            </a:r>
          </a:p>
          <a:p>
            <a:pPr lvl="1"/>
            <a:r>
              <a:rPr lang="en-US" altLang="en-US" sz="1800" dirty="0" smtClean="0"/>
              <a:t>Overall satisfaction</a:t>
            </a:r>
          </a:p>
          <a:p>
            <a:pPr lvl="1"/>
            <a:r>
              <a:rPr lang="en-US" altLang="en-US" sz="1800" dirty="0" smtClean="0"/>
              <a:t>Role of diversity in higher education</a:t>
            </a:r>
          </a:p>
          <a:p>
            <a:pPr lvl="1"/>
            <a:r>
              <a:rPr lang="en-US" altLang="en-US" sz="1800" dirty="0"/>
              <a:t>Shaping diversity attitudes and behaviors</a:t>
            </a:r>
          </a:p>
          <a:p>
            <a:pPr lvl="1"/>
            <a:r>
              <a:rPr lang="en-US" altLang="en-US" sz="1800" dirty="0" smtClean="0"/>
              <a:t>Campus climate</a:t>
            </a:r>
          </a:p>
          <a:p>
            <a:pPr lvl="1"/>
            <a:r>
              <a:rPr lang="en-US" altLang="en-US" sz="1800" dirty="0" smtClean="0"/>
              <a:t>Participation in multicultural activities</a:t>
            </a:r>
          </a:p>
          <a:p>
            <a:pPr lvl="1"/>
            <a:r>
              <a:rPr lang="en-US" altLang="en-US" sz="1800" dirty="0" smtClean="0"/>
              <a:t>Open-end comments: What’s going well and suggestions for improvements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048001-1333-401F-9CBE-D30FB9572AF1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Educational value of learning about diversity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Most supportive</a:t>
            </a:r>
          </a:p>
          <a:p>
            <a:pPr lvl="2" eaLnBrk="1" hangingPunct="1"/>
            <a:r>
              <a:rPr lang="en-US" altLang="en-US" dirty="0"/>
              <a:t>Respect for diversity will better enable me to work in chosen field (80%) and to live in community (82%)</a:t>
            </a:r>
          </a:p>
          <a:p>
            <a:pPr lvl="2" eaLnBrk="1" hangingPunct="1"/>
            <a:r>
              <a:rPr lang="en-US" altLang="en-US" dirty="0" smtClean="0"/>
              <a:t>Learning about people from different cultures is important (78% agree)</a:t>
            </a:r>
          </a:p>
          <a:p>
            <a:pPr lvl="2" eaLnBrk="1" hangingPunct="1"/>
            <a:r>
              <a:rPr lang="en-US" altLang="en-US" dirty="0" smtClean="0"/>
              <a:t>Interaction with people who are different from me is essential part of college education (72%)</a:t>
            </a:r>
          </a:p>
          <a:p>
            <a:pPr eaLnBrk="1" hangingPunct="1"/>
            <a:r>
              <a:rPr lang="en-US" altLang="en-US" dirty="0" smtClean="0"/>
              <a:t>Less supportive </a:t>
            </a:r>
          </a:p>
          <a:p>
            <a:pPr lvl="2" eaLnBrk="1" hangingPunct="1"/>
            <a:r>
              <a:rPr lang="en-US" altLang="en-US" dirty="0" smtClean="0"/>
              <a:t>Diversity in curriculum detracts from important knowledge (34% agree)</a:t>
            </a:r>
          </a:p>
          <a:p>
            <a:pPr eaLnBrk="1" hangingPunct="1"/>
            <a:r>
              <a:rPr lang="en-US" altLang="en-US" dirty="0" smtClean="0"/>
              <a:t>Subgroup differences</a:t>
            </a:r>
          </a:p>
          <a:p>
            <a:pPr lvl="2" eaLnBrk="1" hangingPunct="1"/>
            <a:r>
              <a:rPr lang="en-US" altLang="en-US" dirty="0" smtClean="0"/>
              <a:t>Males and whites are much more likely than others to be skeptical of the educational value of learning about diversity.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2F10A8-983E-4C46-A3A2-15545A72869B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Educational value of learning about diversity</a:t>
            </a:r>
            <a:endParaRPr lang="en-US" altLang="en-US" i="1" dirty="0" smtClean="0"/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821D66-36E3-42CC-B14F-A54FD23CA586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49567301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Educational value of learning about diversity</a:t>
            </a:r>
            <a:endParaRPr lang="en-US" altLang="en-US" i="1" dirty="0" smtClean="0"/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770F78-87B1-4262-AAF8-8A8EF5B85FE6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25972020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Trends: </a:t>
            </a:r>
            <a:br>
              <a:rPr lang="en-US" altLang="en-US" smtClean="0"/>
            </a:br>
            <a:r>
              <a:rPr lang="en-US" altLang="en-US" smtClean="0"/>
              <a:t>Educational value of learning about diversity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dirty="0" smtClean="0"/>
              <a:t>Overall there has been little change in perceptions about the value of learning about diversity</a:t>
            </a:r>
          </a:p>
          <a:p>
            <a:pPr lvl="1"/>
            <a:r>
              <a:rPr lang="en-US" altLang="en-US" dirty="0" smtClean="0"/>
              <a:t>Students are now </a:t>
            </a:r>
            <a:r>
              <a:rPr lang="en-US" altLang="en-US" u="sng" dirty="0" smtClean="0"/>
              <a:t>more likely to ‘strongly agree’ </a:t>
            </a:r>
            <a:r>
              <a:rPr lang="en-US" altLang="en-US" dirty="0" smtClean="0"/>
              <a:t>that</a:t>
            </a:r>
          </a:p>
          <a:p>
            <a:pPr lvl="3"/>
            <a:r>
              <a:rPr lang="en-US" altLang="en-US" dirty="0" smtClean="0"/>
              <a:t>Learning about people from different cultures is an essential part of a college education (26% </a:t>
            </a:r>
            <a:r>
              <a:rPr lang="en-US" altLang="en-US" dirty="0" smtClean="0">
                <a:sym typeface="Wingdings" panose="05000000000000000000" pitchFamily="2" charset="2"/>
              </a:rPr>
              <a:t></a:t>
            </a:r>
            <a:r>
              <a:rPr lang="en-US" altLang="en-US" dirty="0" smtClean="0"/>
              <a:t> 35% </a:t>
            </a:r>
            <a:r>
              <a:rPr lang="en-US" altLang="en-US" dirty="0" smtClean="0">
                <a:sym typeface="Wingdings" panose="05000000000000000000" pitchFamily="2" charset="2"/>
              </a:rPr>
              <a:t> 40%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Students are now </a:t>
            </a:r>
            <a:r>
              <a:rPr lang="en-US" altLang="en-US" u="sng" dirty="0" smtClean="0"/>
              <a:t>slightly more likely to ‘disagree’ or ‘strongly disagree’ </a:t>
            </a:r>
            <a:r>
              <a:rPr lang="en-US" altLang="en-US" dirty="0" smtClean="0"/>
              <a:t>that</a:t>
            </a:r>
          </a:p>
          <a:p>
            <a:pPr lvl="3"/>
            <a:r>
              <a:rPr lang="en-US" altLang="en-US" dirty="0" smtClean="0"/>
              <a:t>Including diversity topics in the curriculum detracts from learning more important knowledge (35% vs 45%)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6BF8A2-1661-49D8-9E35-87449D369089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Assessing diversity efforts at NC State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dirty="0" smtClean="0"/>
              <a:t>Most favorable</a:t>
            </a:r>
          </a:p>
          <a:p>
            <a:pPr lvl="2"/>
            <a:r>
              <a:rPr lang="en-US" altLang="en-US" sz="1600" dirty="0" smtClean="0"/>
              <a:t>Expectations of respect/civility are clearly articulated (83% strongly agree/agree)</a:t>
            </a:r>
          </a:p>
          <a:p>
            <a:pPr lvl="2"/>
            <a:r>
              <a:rPr lang="en-US" altLang="en-US" sz="1600" dirty="0" smtClean="0"/>
              <a:t>Messages/information about diversity is consistent (83%)</a:t>
            </a:r>
          </a:p>
          <a:p>
            <a:pPr lvl="2"/>
            <a:r>
              <a:rPr lang="en-US" altLang="en-US" sz="1600" dirty="0" smtClean="0"/>
              <a:t>Creating a diversity/inclusive community is a priority (83%)</a:t>
            </a:r>
          </a:p>
          <a:p>
            <a:pPr lvl="2"/>
            <a:r>
              <a:rPr lang="en-US" altLang="en-US" sz="1600" dirty="0"/>
              <a:t>Provides an environment for free/open expression (82</a:t>
            </a:r>
            <a:r>
              <a:rPr lang="en-US" altLang="en-US" sz="1600" dirty="0" smtClean="0"/>
              <a:t>%)</a:t>
            </a:r>
            <a:endParaRPr lang="en-US" altLang="en-US" sz="1600" dirty="0"/>
          </a:p>
          <a:p>
            <a:pPr lvl="2"/>
            <a:r>
              <a:rPr lang="en-US" altLang="en-US" sz="1600" dirty="0" smtClean="0"/>
              <a:t>Good job implementing policies and practices that reinforce a commitment to diversity (75%)</a:t>
            </a:r>
          </a:p>
          <a:p>
            <a:pPr lvl="2"/>
            <a:r>
              <a:rPr lang="en-US" altLang="en-US" sz="1600" dirty="0" smtClean="0"/>
              <a:t>Good job articulating  values of diversity/inclusion (74%)</a:t>
            </a:r>
          </a:p>
          <a:p>
            <a:r>
              <a:rPr lang="en-US" altLang="en-US" dirty="0" smtClean="0"/>
              <a:t>Less favorable</a:t>
            </a:r>
          </a:p>
          <a:p>
            <a:pPr lvl="2"/>
            <a:r>
              <a:rPr lang="en-US" altLang="en-US" sz="1600" dirty="0" smtClean="0"/>
              <a:t>Good place to gain understanding of multiculturalism (71% strongly agree/agree)</a:t>
            </a:r>
          </a:p>
          <a:p>
            <a:pPr lvl="2"/>
            <a:r>
              <a:rPr lang="en-US" altLang="en-US" sz="1600" dirty="0"/>
              <a:t>Is committed to helping minorities succeed (66%)</a:t>
            </a:r>
          </a:p>
          <a:p>
            <a:pPr lvl="2"/>
            <a:r>
              <a:rPr lang="en-US" altLang="en-US" sz="1600" dirty="0" smtClean="0"/>
              <a:t>Leaders distinguish between free/hate speech and adequately respond (65%)</a:t>
            </a:r>
          </a:p>
          <a:p>
            <a:pPr lvl="2"/>
            <a:r>
              <a:rPr lang="en-US" altLang="en-US" sz="1600" dirty="0" smtClean="0"/>
              <a:t>Easy to find diversity information on website (59%)</a:t>
            </a:r>
          </a:p>
          <a:p>
            <a:pPr lvl="1"/>
            <a:endParaRPr lang="en-US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7A5924-52D8-4DB8-9909-C39337C761B3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Subgroup differences: </a:t>
            </a:r>
            <a:br>
              <a:rPr lang="en-US" altLang="en-US" dirty="0" smtClean="0"/>
            </a:br>
            <a:r>
              <a:rPr lang="en-US" altLang="en-US" dirty="0" smtClean="0"/>
              <a:t>Assessing diversity efforts at NC State</a:t>
            </a:r>
            <a:endParaRPr lang="en-US" altLang="en-US" sz="1800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dirty="0" smtClean="0"/>
              <a:t>Notably more negative about existing efforts to achieve/support diversity</a:t>
            </a:r>
          </a:p>
          <a:p>
            <a:pPr lvl="3"/>
            <a:r>
              <a:rPr lang="en-US" altLang="en-US" dirty="0"/>
              <a:t>African </a:t>
            </a:r>
            <a:r>
              <a:rPr lang="en-US" altLang="en-US" dirty="0" smtClean="0"/>
              <a:t>Americans</a:t>
            </a:r>
          </a:p>
          <a:p>
            <a:pPr lvl="3"/>
            <a:r>
              <a:rPr lang="en-US" altLang="en-US" dirty="0" smtClean="0"/>
              <a:t>Poor </a:t>
            </a:r>
            <a:r>
              <a:rPr lang="en-US" altLang="en-US" dirty="0"/>
              <a:t>and working </a:t>
            </a:r>
            <a:r>
              <a:rPr lang="en-US" altLang="en-US" dirty="0" smtClean="0"/>
              <a:t>class</a:t>
            </a:r>
          </a:p>
          <a:p>
            <a:pPr lvl="3"/>
            <a:r>
              <a:rPr lang="en-US" altLang="en-US" dirty="0" smtClean="0"/>
              <a:t>International</a:t>
            </a:r>
          </a:p>
          <a:p>
            <a:pPr lvl="3"/>
            <a:r>
              <a:rPr lang="en-US" altLang="en-US" dirty="0" smtClean="0"/>
              <a:t>GLBT</a:t>
            </a:r>
          </a:p>
          <a:p>
            <a:pPr lvl="1"/>
            <a:endParaRPr lang="en-US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B68942-8304-4C9C-9B8F-868E3086B7CE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Assessing diversity efforts at NC State</a:t>
            </a:r>
            <a:endParaRPr lang="en-US" altLang="en-US" i="1" dirty="0" smtClean="0"/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9783F4-D587-41FB-AB7F-52C5CF6C5ACB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245715"/>
              </p:ext>
            </p:extLst>
          </p:nvPr>
        </p:nvGraphicFramePr>
        <p:xfrm>
          <a:off x="533400" y="1343025"/>
          <a:ext cx="80010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Trends: </a:t>
            </a:r>
            <a:br>
              <a:rPr lang="en-US" altLang="en-US" dirty="0" smtClean="0"/>
            </a:br>
            <a:r>
              <a:rPr lang="en-US" altLang="en-US" dirty="0" smtClean="0"/>
              <a:t>Assessing Diversity Efforts at NC State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dirty="0" smtClean="0"/>
              <a:t>Students have grown </a:t>
            </a:r>
          </a:p>
          <a:p>
            <a:pPr marL="0" indent="0" algn="ctr">
              <a:buNone/>
            </a:pPr>
            <a:r>
              <a:rPr lang="en-US" altLang="en-US" dirty="0" smtClean="0"/>
              <a:t>slightly more positive over time</a:t>
            </a:r>
          </a:p>
          <a:p>
            <a:pPr marL="0" indent="0" algn="ctr">
              <a:buNone/>
            </a:pPr>
            <a:r>
              <a:rPr lang="en-US" altLang="en-US" dirty="0" smtClean="0"/>
              <a:t>in their assessment of diversity efforts</a:t>
            </a:r>
          </a:p>
          <a:p>
            <a:pPr marL="0" indent="0" algn="ctr">
              <a:buNone/>
            </a:pPr>
            <a:r>
              <a:rPr lang="en-US" altLang="en-US" dirty="0" smtClean="0"/>
              <a:t>at NC State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F957DE-AFDA-4509-BBC4-EBA68A510184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Trends: </a:t>
            </a:r>
            <a:br>
              <a:rPr lang="en-US" altLang="en-US" dirty="0"/>
            </a:br>
            <a:r>
              <a:rPr lang="en-US" altLang="en-US" dirty="0"/>
              <a:t>Assessing Diversity Efforts at NC State</a:t>
            </a:r>
            <a:endParaRPr lang="en-US" altLang="en-US" i="1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F957DE-AFDA-4509-BBC4-EBA68A510184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89931336"/>
              </p:ext>
            </p:extLst>
          </p:nvPr>
        </p:nvGraphicFramePr>
        <p:xfrm>
          <a:off x="457200" y="2398932"/>
          <a:ext cx="8229600" cy="375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612775" y="1343024"/>
            <a:ext cx="6923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 smtClean="0"/>
              <a:t>Students have grown increasingly more likely to think </a:t>
            </a:r>
            <a:r>
              <a:rPr lang="en-US" altLang="en-US" sz="2000" b="1" i="1" dirty="0" smtClean="0"/>
              <a:t>it </a:t>
            </a:r>
            <a:r>
              <a:rPr lang="en-US" altLang="en-US" sz="2000" b="1" i="1" dirty="0"/>
              <a:t>is easy to find information about diversity on the University website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5322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Shaping Diversity Attitudes and Behaviors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experiences influence thinking about diversity?</a:t>
            </a:r>
          </a:p>
          <a:p>
            <a:pPr>
              <a:defRPr/>
            </a:pPr>
            <a:r>
              <a:rPr lang="en-US" dirty="0" smtClean="0"/>
              <a:t>How has overall NC State experience influenced attitudes/behaviors?</a:t>
            </a:r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A3C410-3650-46C0-AFFC-CF6BB8E134D9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Survey Administration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smtClean="0"/>
              <a:t>Population</a:t>
            </a:r>
          </a:p>
          <a:p>
            <a:pPr lvl="1" eaLnBrk="1" hangingPunct="1"/>
            <a:r>
              <a:rPr lang="en-US" altLang="en-US" smtClean="0"/>
              <a:t>All NC State undergraduate and graduate students</a:t>
            </a:r>
          </a:p>
          <a:p>
            <a:pPr lvl="1" eaLnBrk="1" hangingPunct="1"/>
            <a:r>
              <a:rPr lang="en-US" altLang="en-US" smtClean="0"/>
              <a:t>Enrolled Spring semester 2016</a:t>
            </a:r>
          </a:p>
          <a:p>
            <a:pPr lvl="1" eaLnBrk="1" hangingPunct="1"/>
            <a:r>
              <a:rPr lang="en-US" altLang="en-US" smtClean="0"/>
              <a:t>Taking 1+ face-to-face course</a:t>
            </a:r>
          </a:p>
          <a:p>
            <a:pPr eaLnBrk="1" hangingPunct="1"/>
            <a:r>
              <a:rPr lang="en-US" altLang="en-US" smtClean="0"/>
              <a:t>Online surveys</a:t>
            </a:r>
          </a:p>
          <a:p>
            <a:pPr lvl="1" eaLnBrk="1" hangingPunct="1"/>
            <a:r>
              <a:rPr lang="en-US" altLang="en-US" smtClean="0"/>
              <a:t>April 6 – May 4, 2015</a:t>
            </a:r>
          </a:p>
          <a:p>
            <a:pPr lvl="1" eaLnBrk="1" hangingPunct="1"/>
            <a:r>
              <a:rPr lang="en-US" altLang="en-US" smtClean="0"/>
              <a:t>Confidential (but not anonymous)</a:t>
            </a:r>
          </a:p>
          <a:p>
            <a:pPr eaLnBrk="1" hangingPunct="1"/>
            <a:r>
              <a:rPr lang="en-US" altLang="en-US" smtClean="0"/>
              <a:t>Questionnaires</a:t>
            </a:r>
          </a:p>
          <a:p>
            <a:pPr lvl="1" eaLnBrk="1" hangingPunct="1"/>
            <a:r>
              <a:rPr lang="en-US" altLang="en-US" smtClean="0"/>
              <a:t>Slightly different versions for grad &amp; undergrads</a:t>
            </a:r>
          </a:p>
          <a:p>
            <a:pPr lvl="1" eaLnBrk="1" hangingPunct="1"/>
            <a:r>
              <a:rPr lang="en-US" altLang="en-US" smtClean="0"/>
              <a:t>@200 closed-end &amp; 6 open-end questions</a:t>
            </a:r>
          </a:p>
          <a:p>
            <a:pPr lvl="1" eaLnBrk="1" hangingPunct="1"/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3ECC76-606D-4BC2-9164-9EE4CAC43C52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experiences influence thinking about diversity?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dirty="0" smtClean="0"/>
              <a:t>Most likely to have a ‘very positive’ influence</a:t>
            </a:r>
          </a:p>
          <a:p>
            <a:pPr lvl="2"/>
            <a:r>
              <a:rPr lang="en-US" altLang="en-US" dirty="0" smtClean="0"/>
              <a:t>Friends/acquaintances (41%)</a:t>
            </a:r>
          </a:p>
          <a:p>
            <a:pPr lvl="2"/>
            <a:r>
              <a:rPr lang="en-US" altLang="en-US" dirty="0"/>
              <a:t>Campus organizations/clubs (30%)</a:t>
            </a:r>
          </a:p>
          <a:p>
            <a:pPr lvl="2"/>
            <a:r>
              <a:rPr lang="en-US" altLang="en-US" dirty="0" smtClean="0"/>
              <a:t>Family/hometown (25%)</a:t>
            </a:r>
          </a:p>
          <a:p>
            <a:pPr lvl="2"/>
            <a:r>
              <a:rPr lang="en-US" altLang="en-US" dirty="0" smtClean="0"/>
              <a:t>Interactions with students outside of class (25%)</a:t>
            </a:r>
          </a:p>
          <a:p>
            <a:r>
              <a:rPr lang="en-US" altLang="en-US" dirty="0" smtClean="0"/>
              <a:t>Least likely to have a ‘very positive’ influence</a:t>
            </a:r>
          </a:p>
          <a:p>
            <a:pPr lvl="2"/>
            <a:r>
              <a:rPr lang="en-US" altLang="en-US" dirty="0" smtClean="0"/>
              <a:t>Course materials (14%)</a:t>
            </a:r>
          </a:p>
          <a:p>
            <a:r>
              <a:rPr lang="en-US" altLang="en-US" dirty="0" smtClean="0"/>
              <a:t>Most likely to have a ‘negative’ influence</a:t>
            </a:r>
          </a:p>
          <a:p>
            <a:pPr lvl="2"/>
            <a:r>
              <a:rPr lang="en-US" altLang="en-US" dirty="0" smtClean="0"/>
              <a:t>Family/hometown (12%)</a:t>
            </a:r>
          </a:p>
          <a:p>
            <a:pPr lvl="3"/>
            <a:r>
              <a:rPr lang="en-US" altLang="en-US" i="1" dirty="0" smtClean="0"/>
              <a:t>Especially GLB (24%), </a:t>
            </a:r>
            <a:r>
              <a:rPr lang="en-US" altLang="en-US" i="1" dirty="0"/>
              <a:t>disability (17</a:t>
            </a:r>
            <a:r>
              <a:rPr lang="en-US" altLang="en-US" i="1" dirty="0" smtClean="0"/>
              <a:t>%), low (15%) and high SES (13%), males (14%), whites (14%), transgender (14%)</a:t>
            </a:r>
          </a:p>
          <a:p>
            <a:pPr lvl="2"/>
            <a:r>
              <a:rPr lang="en-US" altLang="en-US" dirty="0" smtClean="0"/>
              <a:t>Living in residence halls (7%)</a:t>
            </a:r>
          </a:p>
          <a:p>
            <a:pPr lvl="3"/>
            <a:r>
              <a:rPr lang="en-US" altLang="en-US" i="1" dirty="0" smtClean="0"/>
              <a:t>Especially transgender (15%) and GLB (11%) 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CEC53A-D9F6-40B8-AEF6-4158B00966C4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experiences influence thinking about diversity? </a:t>
            </a:r>
            <a:r>
              <a:rPr lang="en-US" altLang="en-US" sz="1800" dirty="0" smtClean="0"/>
              <a:t>Cont.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dirty="0" smtClean="0"/>
              <a:t>Most likely to have no influence (i.e., ‘neither positive nor negative’)</a:t>
            </a:r>
          </a:p>
          <a:p>
            <a:pPr lvl="2"/>
            <a:r>
              <a:rPr lang="en-US" altLang="en-US" dirty="0"/>
              <a:t>Common Reading (61% </a:t>
            </a:r>
            <a:r>
              <a:rPr lang="en-US" altLang="en-US" i="1" dirty="0"/>
              <a:t>[among those reading it]</a:t>
            </a:r>
            <a:r>
              <a:rPr lang="en-US" altLang="en-US" dirty="0"/>
              <a:t>)</a:t>
            </a:r>
          </a:p>
          <a:p>
            <a:pPr lvl="2"/>
            <a:r>
              <a:rPr lang="en-US" altLang="en-US" dirty="0" smtClean="0"/>
              <a:t>Interactions/messages from NC State administration (33%)</a:t>
            </a:r>
          </a:p>
          <a:p>
            <a:pPr lvl="2"/>
            <a:r>
              <a:rPr lang="en-US" altLang="en-US" dirty="0" smtClean="0"/>
              <a:t>Course materials (39%)</a:t>
            </a:r>
          </a:p>
          <a:p>
            <a:pPr lvl="2"/>
            <a:r>
              <a:rPr lang="en-US" altLang="en-US" dirty="0"/>
              <a:t>College/department activities/events (33%)</a:t>
            </a:r>
          </a:p>
          <a:p>
            <a:pPr lvl="2"/>
            <a:r>
              <a:rPr lang="en-US" altLang="en-US" dirty="0"/>
              <a:t>Interactions with faculty outside of class (31%)</a:t>
            </a:r>
          </a:p>
          <a:p>
            <a:pPr lvl="2"/>
            <a:r>
              <a:rPr lang="en-US" altLang="en-US" dirty="0" smtClean="0"/>
              <a:t>Interactions with staff (31%)</a:t>
            </a:r>
          </a:p>
          <a:p>
            <a:r>
              <a:rPr lang="en-US" altLang="en-US" dirty="0" smtClean="0"/>
              <a:t>Subgroup differences</a:t>
            </a:r>
          </a:p>
          <a:p>
            <a:pPr lvl="2"/>
            <a:r>
              <a:rPr lang="en-US" altLang="en-US" dirty="0" smtClean="0"/>
              <a:t>Transgender students are consistently more likely to say specific experiences have had ‘neither a positive nor a negative’ influence on their thinking about diversity, followed by males, and non-traditional students</a:t>
            </a:r>
          </a:p>
          <a:p>
            <a:endParaRPr lang="en-US" alt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5BAA9A-1A20-4ABC-9E9A-740E694E53BC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Trends: What experiences influence thinking about diversity? </a:t>
            </a:r>
            <a:endParaRPr lang="en-US" altLang="en-US" sz="1800" smtClean="0"/>
          </a:p>
        </p:txBody>
      </p:sp>
      <p:sp>
        <p:nvSpPr>
          <p:cNvPr id="645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dirty="0" smtClean="0"/>
              <a:t>Various experiences </a:t>
            </a:r>
            <a:r>
              <a:rPr lang="en-US" altLang="en-US" b="1" dirty="0" smtClean="0"/>
              <a:t>have become more positively impactful over time</a:t>
            </a:r>
            <a:r>
              <a:rPr lang="en-US" altLang="en-US" dirty="0" smtClean="0"/>
              <a:t>, and less likely to have no influence</a:t>
            </a:r>
          </a:p>
          <a:p>
            <a:pPr lvl="2"/>
            <a:r>
              <a:rPr lang="en-US" altLang="en-US" dirty="0"/>
              <a:t>Interactions w/ or messages from NCSU administration (33% </a:t>
            </a:r>
            <a:r>
              <a:rPr lang="en-US" altLang="en-US" dirty="0" smtClean="0"/>
              <a:t>“no influence” in 2015 vs </a:t>
            </a:r>
            <a:r>
              <a:rPr lang="en-US" altLang="en-US" dirty="0"/>
              <a:t>45</a:t>
            </a:r>
            <a:r>
              <a:rPr lang="en-US" altLang="en-US" dirty="0" smtClean="0"/>
              <a:t>% “no influence” in 2010)</a:t>
            </a:r>
            <a:endParaRPr lang="en-US" altLang="en-US" dirty="0"/>
          </a:p>
          <a:p>
            <a:pPr lvl="2"/>
            <a:r>
              <a:rPr lang="en-US" altLang="en-US" dirty="0" smtClean="0"/>
              <a:t>Campus organizations/clubs (21% vs 28%)</a:t>
            </a:r>
          </a:p>
          <a:p>
            <a:pPr lvl="2"/>
            <a:r>
              <a:rPr lang="en-US" altLang="en-US" dirty="0" smtClean="0"/>
              <a:t>Interactions w/ students outside of class (19% vs 24%)</a:t>
            </a:r>
          </a:p>
          <a:p>
            <a:pPr lvl="2"/>
            <a:r>
              <a:rPr lang="en-US" altLang="en-US" dirty="0" smtClean="0"/>
              <a:t>Friendships/acquaintances (12% vs 18%)</a:t>
            </a:r>
          </a:p>
          <a:p>
            <a:pPr lvl="2"/>
            <a:r>
              <a:rPr lang="en-US" altLang="en-US" dirty="0" smtClean="0"/>
              <a:t>Interactions with staff (31% vs 37%)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Interactions </a:t>
            </a:r>
            <a:r>
              <a:rPr lang="en-US" altLang="en-US" dirty="0"/>
              <a:t>w/ faculty/instructors outside of class (31% vs 36%)</a:t>
            </a:r>
          </a:p>
          <a:p>
            <a:pPr lvl="2"/>
            <a:endParaRPr lang="en-US" alt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EB0B73-1366-4EB7-895D-C541691016F8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</a:t>
            </a:r>
            <a:r>
              <a:rPr lang="en-US" altLang="en-US" dirty="0" smtClean="0"/>
              <a:t>verall NC State experience influence on diversity attitudes/behaviors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34400" cy="4937125"/>
          </a:xfrm>
        </p:spPr>
        <p:txBody>
          <a:bodyPr/>
          <a:lstStyle/>
          <a:p>
            <a:r>
              <a:rPr lang="en-US" altLang="en-US" dirty="0" smtClean="0"/>
              <a:t>Little variation in amount/type of influence </a:t>
            </a:r>
          </a:p>
          <a:p>
            <a:pPr lvl="2"/>
            <a:r>
              <a:rPr lang="en-US" altLang="en-US" dirty="0" smtClean="0"/>
              <a:t>Two-thirds or more say NCSU had a ‘positive’ or ‘very positive’ influence on each attitude/behavior asked about</a:t>
            </a:r>
          </a:p>
          <a:p>
            <a:pPr lvl="2"/>
            <a:r>
              <a:rPr lang="en-US" altLang="en-US" dirty="0" smtClean="0"/>
              <a:t>Almost no reports of negative influence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Most likely to have ‘very positive’ influence on</a:t>
            </a:r>
          </a:p>
          <a:p>
            <a:pPr lvl="2"/>
            <a:r>
              <a:rPr lang="en-US" altLang="en-US" dirty="0" smtClean="0"/>
              <a:t>Comfort interacting w/ people from a different country (33%)</a:t>
            </a:r>
          </a:p>
          <a:p>
            <a:pPr lvl="2"/>
            <a:r>
              <a:rPr lang="en-US" altLang="en-US" dirty="0" smtClean="0"/>
              <a:t>Ability to work in job setting w/ diverse people (34%)</a:t>
            </a:r>
          </a:p>
          <a:p>
            <a:pPr lvl="2"/>
            <a:r>
              <a:rPr lang="en-US" altLang="en-US" dirty="0" smtClean="0"/>
              <a:t>Comfort interacting w/ people from different race/ethnicity (33%)</a:t>
            </a:r>
          </a:p>
          <a:p>
            <a:endParaRPr lang="en-US" alt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A0ECF3-2CA6-4A39-A537-C5909BC8F6DF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</a:t>
            </a:r>
            <a:r>
              <a:rPr lang="en-US" altLang="en-US" dirty="0" smtClean="0"/>
              <a:t>verall NC State experience influence on diversity attitudes/behaviors?</a:t>
            </a:r>
            <a:endParaRPr lang="en-US" altLang="en-US" sz="1800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34400" cy="4937125"/>
          </a:xfrm>
        </p:spPr>
        <p:txBody>
          <a:bodyPr/>
          <a:lstStyle/>
          <a:p>
            <a:r>
              <a:rPr lang="en-US" altLang="en-US" dirty="0" smtClean="0"/>
              <a:t>Most likely to have no influence (i.e., ‘neither positive nor negative’) on</a:t>
            </a:r>
          </a:p>
          <a:p>
            <a:pPr lvl="2"/>
            <a:r>
              <a:rPr lang="en-US" altLang="en-US" sz="1800" dirty="0" smtClean="0"/>
              <a:t>Pointing out to person when he/she used offensive language (30%)</a:t>
            </a:r>
          </a:p>
          <a:p>
            <a:pPr lvl="2"/>
            <a:r>
              <a:rPr lang="en-US" altLang="en-US" sz="1800" dirty="0" smtClean="0"/>
              <a:t>Initiating a conversation w/ someone you don’t know well with a different race/ethnicity (30%)</a:t>
            </a:r>
          </a:p>
          <a:p>
            <a:pPr lvl="2"/>
            <a:r>
              <a:rPr lang="en-US" altLang="en-US" sz="1800" dirty="0" smtClean="0"/>
              <a:t>Comfort interacting w/ person w/ a disability (29%)</a:t>
            </a:r>
          </a:p>
          <a:p>
            <a:pPr lvl="2"/>
            <a:r>
              <a:rPr lang="en-US" altLang="en-US" sz="1800" dirty="0" smtClean="0"/>
              <a:t>Comfort interacting w/ person w/ a sexual orientation different from one’s own (28%)</a:t>
            </a:r>
          </a:p>
          <a:p>
            <a:pPr lvl="2"/>
            <a:r>
              <a:rPr lang="en-US" altLang="en-US" sz="1800" dirty="0" smtClean="0"/>
              <a:t>Likelihood of discussing diversity w/ friends (26%)</a:t>
            </a:r>
          </a:p>
          <a:p>
            <a:r>
              <a:rPr lang="en-US" altLang="en-US" dirty="0" smtClean="0"/>
              <a:t>Subgroup differences</a:t>
            </a:r>
          </a:p>
          <a:p>
            <a:pPr lvl="2"/>
            <a:r>
              <a:rPr lang="en-US" altLang="en-US" sz="1800" dirty="0" smtClean="0"/>
              <a:t>Males, transgender students, and whites are consistently more likely to say that their overall experience at NC State has had ‘neither a positive nor a negative’ influence on their attitudes and behaviors related to diversity.</a:t>
            </a:r>
          </a:p>
          <a:p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04A222-52BE-40D8-B07B-A1F49004A885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Trends: Overall NC State experience influence on diversity attitudes/behaviors</a:t>
            </a:r>
            <a:endParaRPr lang="en-US" altLang="en-US" sz="1800" smtClean="0"/>
          </a:p>
        </p:txBody>
      </p:sp>
      <p:sp>
        <p:nvSpPr>
          <p:cNvPr id="686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sz="2400" dirty="0" smtClean="0"/>
              <a:t>NC State’s influence on various attitudes/behaviors </a:t>
            </a:r>
            <a:r>
              <a:rPr lang="en-US" altLang="en-US" sz="2400" b="1" dirty="0" smtClean="0"/>
              <a:t>has become </a:t>
            </a:r>
            <a:r>
              <a:rPr lang="en-US" altLang="en-US" sz="2400" b="1" dirty="0"/>
              <a:t>more positively impactful over time</a:t>
            </a:r>
            <a:r>
              <a:rPr lang="en-US" altLang="en-US" sz="2400" dirty="0"/>
              <a:t>, and less likely to have no </a:t>
            </a:r>
            <a:r>
              <a:rPr lang="en-US" altLang="en-US" sz="2400" dirty="0" smtClean="0"/>
              <a:t>impact in all areas asked about</a:t>
            </a:r>
            <a:endParaRPr lang="en-US" altLang="en-US" sz="2400" dirty="0"/>
          </a:p>
          <a:p>
            <a:pPr lvl="2"/>
            <a:r>
              <a:rPr lang="en-US" altLang="en-US" dirty="0"/>
              <a:t>Understanding of diversity (19% </a:t>
            </a:r>
            <a:r>
              <a:rPr lang="en-US" altLang="en-US" dirty="0" smtClean="0"/>
              <a:t>“no influence” in 2015 vs </a:t>
            </a:r>
            <a:r>
              <a:rPr lang="en-US" altLang="en-US" dirty="0"/>
              <a:t>28</a:t>
            </a:r>
            <a:r>
              <a:rPr lang="en-US" altLang="en-US" dirty="0" smtClean="0"/>
              <a:t>% “no influence” in 2010)</a:t>
            </a:r>
            <a:endParaRPr lang="en-US" altLang="en-US" dirty="0"/>
          </a:p>
          <a:p>
            <a:pPr lvl="2"/>
            <a:r>
              <a:rPr lang="en-US" altLang="en-US" dirty="0" smtClean="0"/>
              <a:t>Comfort interacting w/ a person w/ a</a:t>
            </a:r>
          </a:p>
          <a:p>
            <a:pPr lvl="3"/>
            <a:r>
              <a:rPr lang="en-US" altLang="en-US" sz="1800" dirty="0" smtClean="0"/>
              <a:t>sexual orientation different from one’s own (28% vs 36%)</a:t>
            </a:r>
          </a:p>
          <a:p>
            <a:pPr lvl="3"/>
            <a:r>
              <a:rPr lang="en-US" altLang="en-US" sz="1800" dirty="0" smtClean="0"/>
              <a:t>race/ethnicity different </a:t>
            </a:r>
            <a:r>
              <a:rPr lang="en-US" altLang="en-US" sz="1800" dirty="0"/>
              <a:t>from one’s own </a:t>
            </a:r>
            <a:r>
              <a:rPr lang="en-US" altLang="en-US" sz="1800" dirty="0" smtClean="0"/>
              <a:t>(21% </a:t>
            </a:r>
            <a:r>
              <a:rPr lang="en-US" altLang="en-US" sz="1800" dirty="0"/>
              <a:t>vs </a:t>
            </a:r>
            <a:r>
              <a:rPr lang="en-US" altLang="en-US" sz="1800" dirty="0" smtClean="0"/>
              <a:t>28%) </a:t>
            </a:r>
          </a:p>
          <a:p>
            <a:pPr lvl="3"/>
            <a:r>
              <a:rPr lang="en-US" altLang="en-US" sz="1800" dirty="0" smtClean="0"/>
              <a:t>disability (29% vs 37%)</a:t>
            </a:r>
          </a:p>
          <a:p>
            <a:pPr lvl="3"/>
            <a:r>
              <a:rPr lang="en-US" altLang="en-US" sz="1800" dirty="0" smtClean="0"/>
              <a:t>religion different </a:t>
            </a:r>
            <a:r>
              <a:rPr lang="en-US" altLang="en-US" sz="1800" dirty="0"/>
              <a:t>from one’s own </a:t>
            </a:r>
            <a:r>
              <a:rPr lang="en-US" altLang="en-US" sz="1800" dirty="0" smtClean="0"/>
              <a:t>(23% </a:t>
            </a:r>
            <a:r>
              <a:rPr lang="en-US" altLang="en-US" sz="1800" dirty="0"/>
              <a:t>vs </a:t>
            </a:r>
            <a:r>
              <a:rPr lang="en-US" altLang="en-US" sz="1800" dirty="0" smtClean="0"/>
              <a:t>32%)</a:t>
            </a:r>
          </a:p>
          <a:p>
            <a:pPr lvl="3"/>
            <a:r>
              <a:rPr lang="en-US" altLang="en-US" sz="1800" dirty="0" smtClean="0"/>
              <a:t>country or origin from </a:t>
            </a:r>
            <a:r>
              <a:rPr lang="en-US" altLang="en-US" sz="1800" dirty="0"/>
              <a:t>one’s own </a:t>
            </a:r>
            <a:r>
              <a:rPr lang="en-US" altLang="en-US" sz="1800" dirty="0" smtClean="0"/>
              <a:t>(19% </a:t>
            </a:r>
            <a:r>
              <a:rPr lang="en-US" altLang="en-US" sz="1800" dirty="0"/>
              <a:t>vs </a:t>
            </a:r>
            <a:r>
              <a:rPr lang="en-US" altLang="en-US" sz="1800" dirty="0" smtClean="0"/>
              <a:t>28%)</a:t>
            </a:r>
          </a:p>
          <a:p>
            <a:pPr lvl="2"/>
            <a:r>
              <a:rPr lang="en-US" altLang="en-US" dirty="0" smtClean="0"/>
              <a:t>Ability to work in job setting w/ people from diverse backgrounds (20% vs 28%)</a:t>
            </a:r>
          </a:p>
          <a:p>
            <a:pPr lvl="2"/>
            <a:endParaRPr lang="en-US" alt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1D5F55-806A-4D4C-98D0-C0A9E5E09AD2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Trends: Overall NC State experience influence on diversity attitudes/behaviors </a:t>
            </a:r>
            <a:r>
              <a:rPr lang="en-US" altLang="en-US" sz="1600" i="1" dirty="0" smtClean="0"/>
              <a:t>cont.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sz="2400" dirty="0" smtClean="0"/>
              <a:t>NC State’s influence on various attitudes/behaviors </a:t>
            </a:r>
            <a:r>
              <a:rPr lang="en-US" altLang="en-US" sz="2400" b="1" dirty="0" smtClean="0"/>
              <a:t>has become more </a:t>
            </a:r>
            <a:r>
              <a:rPr lang="en-US" altLang="en-US" sz="2400" b="1" dirty="0"/>
              <a:t>positively impactful over time</a:t>
            </a:r>
            <a:r>
              <a:rPr lang="en-US" altLang="en-US" sz="2400" dirty="0"/>
              <a:t>, and less likely to have no </a:t>
            </a:r>
            <a:r>
              <a:rPr lang="en-US" altLang="en-US" sz="2400" dirty="0" smtClean="0"/>
              <a:t>impact in all areas asked about</a:t>
            </a:r>
            <a:endParaRPr lang="en-US" altLang="en-US" sz="2400" dirty="0"/>
          </a:p>
          <a:p>
            <a:pPr lvl="2"/>
            <a:r>
              <a:rPr lang="en-US" altLang="en-US" sz="1600" dirty="0" smtClean="0"/>
              <a:t>Comfort working on course projects w/ students from diverse backgrounds (21% “no influence” in 2015 vs 29% “no influence” in 2010)</a:t>
            </a:r>
          </a:p>
          <a:p>
            <a:pPr lvl="2"/>
            <a:r>
              <a:rPr lang="en-US" altLang="en-US" sz="1600" dirty="0" smtClean="0"/>
              <a:t>Likelihood of </a:t>
            </a:r>
          </a:p>
          <a:p>
            <a:pPr lvl="3"/>
            <a:r>
              <a:rPr lang="en-US" altLang="en-US" sz="1600" dirty="0" smtClean="0"/>
              <a:t>discussing diversity with friends (26% vs 36%)</a:t>
            </a:r>
          </a:p>
          <a:p>
            <a:pPr lvl="3"/>
            <a:r>
              <a:rPr lang="en-US" altLang="en-US" sz="1600" dirty="0" smtClean="0"/>
              <a:t>not using language offensive to others (26% vs 33%)</a:t>
            </a:r>
          </a:p>
          <a:p>
            <a:pPr lvl="3"/>
            <a:r>
              <a:rPr lang="en-US" altLang="en-US" sz="1600" dirty="0" smtClean="0"/>
              <a:t>letting others know they have used language offensive to others (30% vs 39%)</a:t>
            </a:r>
          </a:p>
          <a:p>
            <a:pPr lvl="2"/>
            <a:endParaRPr lang="en-US" alt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1D5F55-806A-4D4C-98D0-C0A9E5E09AD2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Campus Climate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Respect &amp; friendships among students</a:t>
            </a:r>
          </a:p>
          <a:p>
            <a:pPr>
              <a:defRPr/>
            </a:pPr>
            <a:r>
              <a:rPr lang="en-US" dirty="0" smtClean="0"/>
              <a:t>Use of inappropriate statements</a:t>
            </a:r>
          </a:p>
          <a:p>
            <a:pPr>
              <a:defRPr/>
            </a:pPr>
            <a:r>
              <a:rPr lang="en-US" dirty="0" smtClean="0"/>
              <a:t>Supportiveness of campus environment</a:t>
            </a:r>
          </a:p>
          <a:p>
            <a:pPr>
              <a:defRPr/>
            </a:pPr>
            <a:r>
              <a:rPr lang="en-US" dirty="0" smtClean="0"/>
              <a:t>Experiences in class</a:t>
            </a:r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4769AE-D24B-4596-9159-7481152D675B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Respect among students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sz="2400" dirty="0" smtClean="0"/>
              <a:t>Significant numbers of students rate respect between different groups as “fair” or “poor”</a:t>
            </a:r>
          </a:p>
          <a:p>
            <a:endParaRPr lang="en-US" altLang="en-US" dirty="0" smtClean="0"/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52A906-FCD9-42EC-A59F-FE2272EA3EE4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129725"/>
              </p:ext>
            </p:extLst>
          </p:nvPr>
        </p:nvGraphicFramePr>
        <p:xfrm>
          <a:off x="598920" y="2282825"/>
          <a:ext cx="8226425" cy="409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Subgroup Differences:</a:t>
            </a:r>
            <a:br>
              <a:rPr lang="en-US" altLang="en-US" dirty="0" smtClean="0"/>
            </a:br>
            <a:r>
              <a:rPr lang="en-US" altLang="en-US" dirty="0" smtClean="0"/>
              <a:t>Respect among students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sz="2400" dirty="0" smtClean="0"/>
              <a:t>Negative ratings are notably higher among the underrepresented group being asked about</a:t>
            </a:r>
          </a:p>
          <a:p>
            <a:endParaRPr lang="en-US" altLang="en-US" dirty="0" smtClean="0"/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52A906-FCD9-42EC-A59F-FE2272EA3EE4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10132"/>
              </p:ext>
            </p:extLst>
          </p:nvPr>
        </p:nvGraphicFramePr>
        <p:xfrm>
          <a:off x="685800" y="2057400"/>
          <a:ext cx="7543800" cy="3960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43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Survey Administration </a:t>
            </a:r>
            <a:r>
              <a:rPr lang="en-US" altLang="en-US" sz="1800" smtClean="0"/>
              <a:t>cont</a:t>
            </a:r>
            <a:r>
              <a:rPr lang="en-US" altLang="en-US" smtClean="0"/>
              <a:t>.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Promotion</a:t>
            </a:r>
          </a:p>
          <a:p>
            <a:pPr lvl="1" eaLnBrk="1" hangingPunct="1"/>
            <a:r>
              <a:rPr lang="en-US" altLang="en-US" dirty="0" smtClean="0"/>
              <a:t>Fliers</a:t>
            </a:r>
          </a:p>
          <a:p>
            <a:pPr lvl="1" eaLnBrk="1" hangingPunct="1"/>
            <a:r>
              <a:rPr lang="en-US" altLang="en-US" dirty="0" smtClean="0"/>
              <a:t>Electronic message boards</a:t>
            </a:r>
          </a:p>
          <a:p>
            <a:pPr lvl="1" eaLnBrk="1" hangingPunct="1"/>
            <a:r>
              <a:rPr lang="en-US" altLang="en-US" dirty="0" smtClean="0"/>
              <a:t>Campus groups/units </a:t>
            </a:r>
            <a:r>
              <a:rPr lang="en-US" altLang="en-US" dirty="0" err="1" smtClean="0"/>
              <a:t>listservs</a:t>
            </a:r>
            <a:r>
              <a:rPr lang="en-US" altLang="en-US" dirty="0" smtClean="0"/>
              <a:t>, Facebook, Twitter</a:t>
            </a:r>
          </a:p>
          <a:p>
            <a:pPr lvl="1" eaLnBrk="1" hangingPunct="1"/>
            <a:r>
              <a:rPr lang="en-US" altLang="en-US" dirty="0" smtClean="0"/>
              <a:t>Email invitation</a:t>
            </a:r>
          </a:p>
          <a:p>
            <a:pPr lvl="2" eaLnBrk="1" hangingPunct="1"/>
            <a:r>
              <a:rPr lang="en-US" altLang="en-US" dirty="0" smtClean="0"/>
              <a:t>From Chancellor</a:t>
            </a:r>
          </a:p>
          <a:p>
            <a:pPr lvl="1" eaLnBrk="1" hangingPunct="1"/>
            <a:r>
              <a:rPr lang="en-US" altLang="en-US" dirty="0" smtClean="0"/>
              <a:t>Email follow-up reminders </a:t>
            </a:r>
            <a:r>
              <a:rPr lang="en-US" altLang="en-US" i="1" dirty="0" smtClean="0"/>
              <a:t>(up to 3; non-respondents &amp; partial respondents)</a:t>
            </a:r>
          </a:p>
          <a:p>
            <a:pPr lvl="2" eaLnBrk="1" hangingPunct="1"/>
            <a:r>
              <a:rPr lang="en-US" altLang="en-US" dirty="0" smtClean="0"/>
              <a:t>From OIRP (NCSU Surveys)</a:t>
            </a:r>
          </a:p>
          <a:p>
            <a:pPr lvl="2" eaLnBrk="1" hangingPunct="1"/>
            <a:r>
              <a:rPr lang="en-US" altLang="en-US" dirty="0" smtClean="0"/>
              <a:t>From DASA VC &amp; Dean (Dr. Mike Mullen)</a:t>
            </a:r>
          </a:p>
          <a:p>
            <a:pPr lvl="2" eaLnBrk="1" hangingPunct="1"/>
            <a:r>
              <a:rPr lang="en-US" altLang="en-US" dirty="0" smtClean="0"/>
              <a:t>From OIED VP (Dr. Joanne Woodard)</a:t>
            </a:r>
          </a:p>
          <a:p>
            <a:pPr lvl="1" eaLnBrk="1" hangingPunct="1"/>
            <a:r>
              <a:rPr lang="en-US" altLang="en-US" i="1" dirty="0" smtClean="0">
                <a:solidFill>
                  <a:srgbClr val="FF0000"/>
                </a:solidFill>
              </a:rPr>
              <a:t>Note: Technical difficulties w/ assessing online survey…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1A5419-12FB-45E0-BFCE-F4EC741DD411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Trends: </a:t>
            </a:r>
            <a:br>
              <a:rPr lang="en-US" altLang="en-US" dirty="0" smtClean="0"/>
            </a:br>
            <a:r>
              <a:rPr lang="en-US" altLang="en-US" dirty="0" smtClean="0"/>
              <a:t>Respect among students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sz="2400" dirty="0" smtClean="0"/>
              <a:t>While ratings of respect for GLB students is unchanged, ratings for respect between students from different racial/ethnic group have gotten slightly more negative</a:t>
            </a:r>
          </a:p>
          <a:p>
            <a:endParaRPr lang="en-US" altLang="en-US" sz="2400" dirty="0"/>
          </a:p>
          <a:p>
            <a:endParaRPr lang="en-US" altLang="en-US" sz="2400" dirty="0" smtClean="0"/>
          </a:p>
          <a:p>
            <a:endParaRPr lang="en-US" altLang="en-US" sz="2400" dirty="0"/>
          </a:p>
          <a:p>
            <a:endParaRPr lang="en-US" altLang="en-US" sz="2400" dirty="0" smtClean="0"/>
          </a:p>
          <a:p>
            <a:endParaRPr lang="en-US" altLang="en-US" sz="2400" dirty="0"/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pPr marL="0" indent="0">
              <a:buNone/>
            </a:pPr>
            <a:endParaRPr lang="en-US" altLang="en-US" sz="2400" dirty="0"/>
          </a:p>
          <a:p>
            <a:pPr marL="274638" lvl="1" indent="0">
              <a:buNone/>
            </a:pPr>
            <a:r>
              <a:rPr lang="en-US" altLang="en-US" sz="1400" dirty="0" smtClean="0"/>
              <a:t>* The item about respect for transgender students was new in 2015</a:t>
            </a:r>
          </a:p>
          <a:p>
            <a:endParaRPr lang="en-US" altLang="en-US" dirty="0" smtClean="0"/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52A906-FCD9-42EC-A59F-FE2272EA3EE4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658055"/>
              </p:ext>
            </p:extLst>
          </p:nvPr>
        </p:nvGraphicFramePr>
        <p:xfrm>
          <a:off x="990600" y="2590800"/>
          <a:ext cx="6934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67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Inappropriate statements by faculty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dirty="0" smtClean="0"/>
              <a:t>While it does not happen often, students overall are </a:t>
            </a:r>
            <a:r>
              <a:rPr lang="en-US" altLang="en-US" u="sng" dirty="0" smtClean="0"/>
              <a:t>less likely now </a:t>
            </a:r>
            <a:r>
              <a:rPr lang="en-US" altLang="en-US" dirty="0" smtClean="0"/>
              <a:t>than in the past to say they </a:t>
            </a:r>
            <a:r>
              <a:rPr lang="en-US" altLang="en-US" b="1" u="sng" dirty="0" smtClean="0"/>
              <a:t>never</a:t>
            </a:r>
            <a:r>
              <a:rPr lang="en-US" altLang="en-US" dirty="0" smtClean="0"/>
              <a:t> hear faculty make inappropriate statements* related to…</a:t>
            </a:r>
          </a:p>
          <a:p>
            <a:pPr lvl="1"/>
            <a:r>
              <a:rPr lang="en-US" altLang="en-US" dirty="0" smtClean="0"/>
              <a:t>Race/ethnicity (70% </a:t>
            </a:r>
            <a:r>
              <a:rPr lang="en-US" altLang="en-US" dirty="0"/>
              <a:t>‘never’ in </a:t>
            </a:r>
            <a:r>
              <a:rPr lang="en-US" altLang="en-US" dirty="0" smtClean="0"/>
              <a:t>2015 vs 83</a:t>
            </a:r>
            <a:r>
              <a:rPr lang="en-US" altLang="en-US" dirty="0" smtClean="0">
                <a:sym typeface="Wingdings" panose="05000000000000000000" pitchFamily="2" charset="2"/>
              </a:rPr>
              <a:t>% ‘never’ </a:t>
            </a:r>
            <a:r>
              <a:rPr lang="en-US" altLang="en-US" dirty="0"/>
              <a:t>in </a:t>
            </a:r>
            <a:r>
              <a:rPr lang="en-US" altLang="en-US" dirty="0" smtClean="0"/>
              <a:t>2010</a:t>
            </a:r>
            <a:r>
              <a:rPr lang="en-US" altLang="en-US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altLang="en-US" dirty="0" smtClean="0">
                <a:sym typeface="Wingdings" panose="05000000000000000000" pitchFamily="2" charset="2"/>
              </a:rPr>
              <a:t>Immigration background (79%  85% ‘never’)</a:t>
            </a:r>
          </a:p>
          <a:p>
            <a:pPr lvl="1"/>
            <a:r>
              <a:rPr lang="en-US" altLang="en-US" dirty="0" smtClean="0">
                <a:sym typeface="Wingdings" panose="05000000000000000000" pitchFamily="2" charset="2"/>
              </a:rPr>
              <a:t>Religion (69%  79% ‘never’)</a:t>
            </a:r>
          </a:p>
          <a:p>
            <a:pPr lvl="1"/>
            <a:r>
              <a:rPr lang="en-US" altLang="en-US" dirty="0" smtClean="0"/>
              <a:t>SES (76% </a:t>
            </a:r>
            <a:r>
              <a:rPr lang="en-US" altLang="en-US" dirty="0" smtClean="0">
                <a:sym typeface="Wingdings" panose="05000000000000000000" pitchFamily="2" charset="2"/>
              </a:rPr>
              <a:t> 84</a:t>
            </a:r>
            <a:r>
              <a:rPr lang="en-US" altLang="en-US" dirty="0" smtClean="0"/>
              <a:t>% </a:t>
            </a:r>
            <a:r>
              <a:rPr lang="en-US" altLang="en-US" dirty="0"/>
              <a:t>‘never</a:t>
            </a:r>
            <a:r>
              <a:rPr lang="en-US" altLang="en-US" dirty="0" smtClean="0"/>
              <a:t>’)</a:t>
            </a:r>
            <a:endParaRPr lang="en-US" altLang="en-US" dirty="0"/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Sexual orientation (80% </a:t>
            </a:r>
            <a:r>
              <a:rPr lang="en-US" altLang="en-US" dirty="0" smtClean="0">
                <a:sym typeface="Wingdings" panose="05000000000000000000" pitchFamily="2" charset="2"/>
              </a:rPr>
              <a:t>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>
                <a:sym typeface="Wingdings" panose="05000000000000000000" pitchFamily="2" charset="2"/>
              </a:rPr>
              <a:t>85% ‘never</a:t>
            </a:r>
            <a:r>
              <a:rPr lang="en-US" altLang="en-US" dirty="0" smtClean="0">
                <a:sym typeface="Wingdings" panose="05000000000000000000" pitchFamily="2" charset="2"/>
              </a:rPr>
              <a:t>’)</a:t>
            </a:r>
            <a:endParaRPr lang="en-US" altLang="en-US" dirty="0">
              <a:sym typeface="Wingdings" panose="05000000000000000000" pitchFamily="2" charset="2"/>
            </a:endParaRPr>
          </a:p>
          <a:p>
            <a:pPr lvl="1"/>
            <a:endParaRPr lang="en-US" altLang="en-US" dirty="0" smtClean="0">
              <a:sym typeface="Wingdings" panose="05000000000000000000" pitchFamily="2" charset="2"/>
            </a:endParaRPr>
          </a:p>
          <a:p>
            <a:pPr marL="274638" lvl="1" indent="0">
              <a:buNone/>
            </a:pPr>
            <a:r>
              <a:rPr lang="en-US" altLang="en-US" sz="2000" i="1" dirty="0" smtClean="0">
                <a:sym typeface="Wingdings" panose="05000000000000000000" pitchFamily="2" charset="2"/>
              </a:rPr>
              <a:t>*(so, it’s happening more often now)</a:t>
            </a:r>
            <a:endParaRPr lang="en-US" altLang="en-US" sz="2000" i="1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230C9B-7336-4B49-8FE2-48E09C42E518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Inappropriate statements by students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dirty="0" smtClean="0"/>
              <a:t>More than one-in-five students say they “often” or “very often” hear other students making inappropriate statements about…</a:t>
            </a:r>
          </a:p>
          <a:p>
            <a:pPr lvl="3"/>
            <a:r>
              <a:rPr lang="en-US" altLang="en-US" dirty="0" smtClean="0"/>
              <a:t>Race/ethnicity (24%)</a:t>
            </a:r>
            <a:endParaRPr lang="en-US" altLang="en-US" dirty="0" smtClean="0">
              <a:sym typeface="Wingdings" panose="05000000000000000000" pitchFamily="2" charset="2"/>
            </a:endParaRPr>
          </a:p>
          <a:p>
            <a:pPr lvl="3"/>
            <a:r>
              <a:rPr lang="en-US" altLang="en-US" dirty="0">
                <a:sym typeface="Wingdings" panose="05000000000000000000" pitchFamily="2" charset="2"/>
              </a:rPr>
              <a:t>Sexual orientation (24%)</a:t>
            </a:r>
            <a:endParaRPr lang="en-US" altLang="en-US" dirty="0"/>
          </a:p>
          <a:p>
            <a:pPr lvl="3"/>
            <a:r>
              <a:rPr lang="en-US" altLang="en-US" dirty="0" smtClean="0"/>
              <a:t>Gender </a:t>
            </a:r>
            <a:r>
              <a:rPr lang="en-US" altLang="en-US" dirty="0"/>
              <a:t>identity (22%)</a:t>
            </a:r>
          </a:p>
          <a:p>
            <a:pPr lvl="3"/>
            <a:r>
              <a:rPr lang="en-US" altLang="en-US" dirty="0" smtClean="0">
                <a:sym typeface="Wingdings" panose="05000000000000000000" pitchFamily="2" charset="2"/>
              </a:rPr>
              <a:t>Religion (20%)</a:t>
            </a:r>
            <a:endParaRPr lang="en-US" alt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dirty="0" smtClean="0">
              <a:sym typeface="Wingdings" panose="05000000000000000000" pitchFamily="2" charset="2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230C9B-7336-4B49-8FE2-48E09C42E518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Subgroup differences:</a:t>
            </a:r>
            <a:br>
              <a:rPr lang="en-US" altLang="en-US" dirty="0" smtClean="0"/>
            </a:br>
            <a:r>
              <a:rPr lang="en-US" altLang="en-US" dirty="0" smtClean="0"/>
              <a:t>Inappropriate statements by students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dirty="0" smtClean="0"/>
              <a:t>Students in a particular group are more likely to report hearing other students make inappropriate comments about their group</a:t>
            </a:r>
          </a:p>
          <a:p>
            <a:endParaRPr lang="en-US" alt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dirty="0" smtClean="0">
              <a:sym typeface="Wingdings" panose="05000000000000000000" pitchFamily="2" charset="2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230C9B-7336-4B49-8FE2-48E09C42E518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395521"/>
              </p:ext>
            </p:extLst>
          </p:nvPr>
        </p:nvGraphicFramePr>
        <p:xfrm>
          <a:off x="612775" y="2514599"/>
          <a:ext cx="7769225" cy="364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82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Trends:</a:t>
            </a:r>
            <a:br>
              <a:rPr lang="en-US" altLang="en-US" dirty="0" smtClean="0"/>
            </a:br>
            <a:r>
              <a:rPr lang="en-US" altLang="en-US" dirty="0" smtClean="0"/>
              <a:t>Inappropriate statements by students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dirty="0" smtClean="0"/>
              <a:t>Students are </a:t>
            </a:r>
            <a:r>
              <a:rPr lang="en-US" altLang="en-US" u="sng" dirty="0" smtClean="0"/>
              <a:t>more likely</a:t>
            </a:r>
            <a:r>
              <a:rPr lang="en-US" altLang="en-US" dirty="0" smtClean="0"/>
              <a:t> in 2015 than in 2010 to report at least occasionally</a:t>
            </a:r>
            <a:r>
              <a:rPr lang="en-US" altLang="en-US" b="1" i="1" dirty="0" smtClean="0"/>
              <a:t> </a:t>
            </a:r>
            <a:r>
              <a:rPr lang="en-US" altLang="en-US" dirty="0" smtClean="0"/>
              <a:t>hearing other students make inappropriate comments about</a:t>
            </a:r>
          </a:p>
          <a:p>
            <a:pPr lvl="1"/>
            <a:r>
              <a:rPr lang="en-US" altLang="en-US" dirty="0" smtClean="0"/>
              <a:t>Race/ethnicity (67% in 2015 vs 53% in 2010)</a:t>
            </a:r>
            <a:endParaRPr lang="en-US" alt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altLang="en-US" dirty="0" smtClean="0">
                <a:sym typeface="Wingdings" panose="05000000000000000000" pitchFamily="2" charset="2"/>
              </a:rPr>
              <a:t>Religion (51% vs 45%)</a:t>
            </a:r>
          </a:p>
          <a:p>
            <a:pPr lvl="1"/>
            <a:r>
              <a:rPr lang="en-US" altLang="en-US" dirty="0" smtClean="0">
                <a:sym typeface="Wingdings" panose="05000000000000000000" pitchFamily="2" charset="2"/>
              </a:rPr>
              <a:t>SES (35% vs 27%)</a:t>
            </a:r>
          </a:p>
          <a:p>
            <a:pPr lvl="1"/>
            <a:endParaRPr lang="en-US" altLang="en-US" dirty="0">
              <a:sym typeface="Wingdings" panose="05000000000000000000" pitchFamily="2" charset="2"/>
            </a:endParaRPr>
          </a:p>
          <a:p>
            <a:r>
              <a:rPr lang="en-US" altLang="en-US" dirty="0" smtClean="0">
                <a:sym typeface="Wingdings" panose="05000000000000000000" pitchFamily="2" charset="2"/>
              </a:rPr>
              <a:t>But they are </a:t>
            </a:r>
            <a:r>
              <a:rPr lang="en-US" altLang="en-US" u="sng" dirty="0" smtClean="0">
                <a:sym typeface="Wingdings" panose="05000000000000000000" pitchFamily="2" charset="2"/>
              </a:rPr>
              <a:t>slightly less likely </a:t>
            </a:r>
            <a:r>
              <a:rPr lang="en-US" altLang="en-US" dirty="0" smtClean="0">
                <a:sym typeface="Wingdings" panose="05000000000000000000" pitchFamily="2" charset="2"/>
              </a:rPr>
              <a:t>to </a:t>
            </a:r>
            <a:r>
              <a:rPr lang="en-US" altLang="en-US" b="1" i="1" u="sng" dirty="0" smtClean="0">
                <a:sym typeface="Wingdings" panose="05000000000000000000" pitchFamily="2" charset="2"/>
              </a:rPr>
              <a:t>often/very often </a:t>
            </a:r>
            <a:r>
              <a:rPr lang="en-US" altLang="en-US" dirty="0" smtClean="0">
                <a:sym typeface="Wingdings" panose="05000000000000000000" pitchFamily="2" charset="2"/>
              </a:rPr>
              <a:t>hear inappropriate statements about sexual orientation (23% in 2015 vs 30% in 2010)</a:t>
            </a:r>
          </a:p>
          <a:p>
            <a:endParaRPr lang="en-US" alt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dirty="0" smtClean="0">
              <a:sym typeface="Wingdings" panose="05000000000000000000" pitchFamily="2" charset="2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230C9B-7336-4B49-8FE2-48E09C42E518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1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Supportiveness of campus environment for different groups of students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58200" cy="4937125"/>
          </a:xfrm>
        </p:spPr>
        <p:txBody>
          <a:bodyPr/>
          <a:lstStyle/>
          <a:p>
            <a:r>
              <a:rPr lang="en-US" altLang="en-US" dirty="0" smtClean="0"/>
              <a:t>Most likely ‘strongly supportive’ for</a:t>
            </a:r>
          </a:p>
          <a:p>
            <a:pPr lvl="2"/>
            <a:r>
              <a:rPr lang="en-US" altLang="en-US" dirty="0" smtClean="0"/>
              <a:t>Whites (54%)</a:t>
            </a:r>
          </a:p>
          <a:p>
            <a:pPr lvl="2"/>
            <a:r>
              <a:rPr lang="en-US" altLang="en-US" dirty="0" smtClean="0"/>
              <a:t>Males (46%)</a:t>
            </a:r>
          </a:p>
          <a:p>
            <a:pPr lvl="2"/>
            <a:r>
              <a:rPr lang="en-US" altLang="en-US" dirty="0"/>
              <a:t>Christians (44%)</a:t>
            </a:r>
          </a:p>
          <a:p>
            <a:pPr lvl="2"/>
            <a:r>
              <a:rPr lang="en-US" altLang="en-US" dirty="0" smtClean="0"/>
              <a:t>High SES (42%)</a:t>
            </a:r>
          </a:p>
          <a:p>
            <a:r>
              <a:rPr lang="en-US" altLang="en-US" dirty="0" smtClean="0"/>
              <a:t>Least likely ‘strongly supportive’ for</a:t>
            </a:r>
          </a:p>
          <a:p>
            <a:pPr lvl="2"/>
            <a:r>
              <a:rPr lang="en-US" altLang="en-US" dirty="0" smtClean="0"/>
              <a:t>Students with children (21%)</a:t>
            </a:r>
          </a:p>
          <a:p>
            <a:pPr lvl="2"/>
            <a:r>
              <a:rPr lang="en-US" altLang="en-US" dirty="0" smtClean="0"/>
              <a:t>Transgender students (21% </a:t>
            </a:r>
            <a:r>
              <a:rPr lang="en-US" altLang="en-US" i="1" dirty="0" smtClean="0"/>
              <a:t>[12% ‘</a:t>
            </a:r>
            <a:r>
              <a:rPr lang="en-US" altLang="en-US" i="1" dirty="0" err="1" smtClean="0"/>
              <a:t>nonsupportive</a:t>
            </a:r>
            <a:r>
              <a:rPr lang="en-US" altLang="en-US" i="1" dirty="0" smtClean="0"/>
              <a:t>’]</a:t>
            </a:r>
            <a:r>
              <a:rPr lang="en-US" altLang="en-US" dirty="0" smtClean="0"/>
              <a:t>)</a:t>
            </a:r>
          </a:p>
          <a:p>
            <a:pPr lvl="2"/>
            <a:r>
              <a:rPr lang="en-US" altLang="en-US" dirty="0" smtClean="0"/>
              <a:t>Jewish/Muslim/other non-Christian (22%, 24%, 22% respectively)</a:t>
            </a:r>
          </a:p>
          <a:p>
            <a:pPr lvl="2"/>
            <a:r>
              <a:rPr lang="en-US" altLang="en-US" dirty="0" smtClean="0"/>
              <a:t>‘Non-traditional’ students (i.e., &gt;27yrs) (22%)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560608-A277-42B4-A359-DFADF3D8E9BA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Subgroup differences: Supportiveness of campus environment for different groups of students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lvl="1"/>
            <a:r>
              <a:rPr lang="en-US" altLang="en-US" dirty="0" smtClean="0"/>
              <a:t>White students are consistently more likely, and males generally more likely, than others say the campus is ‘very supportive’ of all groups, except for whites, males, and upper class students</a:t>
            </a:r>
          </a:p>
          <a:p>
            <a:pPr lvl="1"/>
            <a:r>
              <a:rPr lang="en-US" altLang="en-US" sz="2400" dirty="0" smtClean="0"/>
              <a:t>Students from identified group are consistently much less likely than others to say the campus environment is supportive of their ‘group.’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771E79-7CED-4266-80E8-DE3CC107E49F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Trends: Supportiveness of campus environment for different groups of students 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dirty="0" smtClean="0"/>
              <a:t>Compared to the 2010 CCS, perceptions that the campus environment is ‘supportive’ or ‘strongly supportive’ of their ‘group’ in 2015</a:t>
            </a:r>
          </a:p>
          <a:p>
            <a:pPr lvl="1"/>
            <a:r>
              <a:rPr lang="en-US" altLang="en-US" dirty="0" smtClean="0"/>
              <a:t>Increased for </a:t>
            </a:r>
          </a:p>
          <a:p>
            <a:pPr lvl="2"/>
            <a:r>
              <a:rPr lang="en-US" altLang="en-US" sz="1600" dirty="0" smtClean="0"/>
              <a:t>Asians (72% </a:t>
            </a:r>
            <a:r>
              <a:rPr lang="en-US" altLang="en-US" sz="1600" dirty="0" smtClean="0"/>
              <a:t>in 2015 </a:t>
            </a:r>
            <a:r>
              <a:rPr lang="en-US" altLang="en-US" sz="1600" dirty="0" smtClean="0"/>
              <a:t>vs </a:t>
            </a:r>
            <a:r>
              <a:rPr lang="en-US" altLang="en-US" sz="1600" dirty="0" smtClean="0"/>
              <a:t>67</a:t>
            </a:r>
            <a:r>
              <a:rPr lang="en-US" altLang="en-US" sz="1600" dirty="0" smtClean="0"/>
              <a:t>% in 2010)</a:t>
            </a:r>
            <a:endParaRPr lang="en-US" altLang="en-US" sz="1600" dirty="0" smtClean="0"/>
          </a:p>
          <a:p>
            <a:pPr lvl="2"/>
            <a:r>
              <a:rPr lang="en-US" altLang="en-US" sz="1600" dirty="0" smtClean="0"/>
              <a:t>Whites (82% vs 76%)</a:t>
            </a:r>
          </a:p>
          <a:p>
            <a:pPr lvl="2"/>
            <a:r>
              <a:rPr lang="en-US" altLang="en-US" sz="1600" dirty="0" smtClean="0"/>
              <a:t>International students (73% vs 56%)</a:t>
            </a:r>
          </a:p>
          <a:p>
            <a:pPr lvl="2"/>
            <a:r>
              <a:rPr lang="en-US" altLang="en-US" sz="1600" dirty="0" smtClean="0"/>
              <a:t>Males (78% vs 70%)</a:t>
            </a:r>
          </a:p>
          <a:p>
            <a:pPr lvl="1"/>
            <a:r>
              <a:rPr lang="en-US" altLang="en-US" dirty="0" smtClean="0"/>
              <a:t>Decreased for</a:t>
            </a:r>
          </a:p>
          <a:p>
            <a:pPr lvl="2"/>
            <a:r>
              <a:rPr lang="en-US" altLang="en-US" sz="1600" dirty="0" smtClean="0"/>
              <a:t>African Americans (57</a:t>
            </a:r>
            <a:r>
              <a:rPr lang="en-US" altLang="en-US" sz="1600" dirty="0" smtClean="0"/>
              <a:t>% in 2015 </a:t>
            </a:r>
            <a:r>
              <a:rPr lang="en-US" altLang="en-US" sz="1600" dirty="0" smtClean="0"/>
              <a:t>vs 70</a:t>
            </a:r>
            <a:r>
              <a:rPr lang="en-US" altLang="en-US" sz="1600" dirty="0" smtClean="0"/>
              <a:t>% in 2010)</a:t>
            </a:r>
            <a:endParaRPr lang="en-US" altLang="en-US" sz="1600" dirty="0" smtClean="0"/>
          </a:p>
          <a:p>
            <a:pPr lvl="2"/>
            <a:endParaRPr lang="en-US" alt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2CFAB5-E139-429A-AB20-0D5CF50E911F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Experiences in class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sz="2400" dirty="0" smtClean="0"/>
              <a:t>Two-thirds or more students indicate a positive experience in each area asked about </a:t>
            </a:r>
            <a:r>
              <a:rPr lang="en-US" altLang="en-US" sz="1600" i="1" dirty="0" smtClean="0"/>
              <a:t>(with one exception)</a:t>
            </a:r>
          </a:p>
          <a:p>
            <a:r>
              <a:rPr lang="en-US" altLang="en-US" sz="2400" dirty="0" smtClean="0"/>
              <a:t>Most positive</a:t>
            </a:r>
          </a:p>
          <a:p>
            <a:pPr lvl="2"/>
            <a:r>
              <a:rPr lang="en-US" altLang="en-US" sz="1800" dirty="0" smtClean="0"/>
              <a:t>My comments are taken seriously by the instructor (86% agree)</a:t>
            </a:r>
          </a:p>
          <a:p>
            <a:pPr lvl="2"/>
            <a:r>
              <a:rPr lang="en-US" altLang="en-US" sz="1800" dirty="0" smtClean="0"/>
              <a:t>Professor communicates that I am welcome in the course (84% agree)</a:t>
            </a:r>
          </a:p>
          <a:p>
            <a:pPr lvl="2"/>
            <a:r>
              <a:rPr lang="en-US" altLang="en-US" sz="1800" dirty="0" smtClean="0"/>
              <a:t>Feel comfortable with other students (81% agree)</a:t>
            </a:r>
          </a:p>
          <a:p>
            <a:pPr lvl="2"/>
            <a:r>
              <a:rPr lang="en-US" altLang="en-US" sz="1800" dirty="0" smtClean="0"/>
              <a:t>Am ignored/given trivial jobs during small group work (82% disagree)</a:t>
            </a:r>
          </a:p>
          <a:p>
            <a:pPr lvl="2"/>
            <a:r>
              <a:rPr lang="en-US" altLang="en-US" sz="1800" dirty="0"/>
              <a:t>Am often ignored in class when attempt to participate (81% disagree)</a:t>
            </a:r>
          </a:p>
          <a:p>
            <a:pPr lvl="2"/>
            <a:r>
              <a:rPr lang="en-US" altLang="en-US" sz="1800" dirty="0" smtClean="0"/>
              <a:t>Have been exposed to intolerant atmosphere by instructor (80% disagree)</a:t>
            </a:r>
          </a:p>
          <a:p>
            <a:r>
              <a:rPr lang="en-US" altLang="en-US" sz="2400" dirty="0" smtClean="0"/>
              <a:t>Least positive</a:t>
            </a:r>
          </a:p>
          <a:p>
            <a:pPr lvl="2"/>
            <a:r>
              <a:rPr lang="en-US" altLang="en-US" sz="1800" dirty="0" smtClean="0"/>
              <a:t>Have been stereotyped by students in a course (24% agree)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1BF335-1A25-4EF6-A38C-F06C5F60C282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Experiences in class </a:t>
            </a:r>
            <a:r>
              <a:rPr lang="en-US" altLang="en-US" sz="1800" smtClean="0"/>
              <a:t>cont.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dirty="0" smtClean="0"/>
              <a:t>Subgroup differences</a:t>
            </a:r>
          </a:p>
          <a:p>
            <a:pPr lvl="2"/>
            <a:r>
              <a:rPr lang="en-US" altLang="en-US" dirty="0" smtClean="0"/>
              <a:t>International students, Asians, African Americans, low SES, those with a disability, and GLBT students are consistently more likely than others to report negative experiences in the classroom</a:t>
            </a:r>
          </a:p>
          <a:p>
            <a:pPr lvl="2"/>
            <a:endParaRPr lang="en-US" altLang="en-US" dirty="0"/>
          </a:p>
          <a:p>
            <a:r>
              <a:rPr lang="en-US" altLang="en-US" dirty="0" smtClean="0"/>
              <a:t>Trends</a:t>
            </a:r>
          </a:p>
          <a:p>
            <a:pPr lvl="2"/>
            <a:r>
              <a:rPr lang="en-US" altLang="en-US" dirty="0" smtClean="0"/>
              <a:t>Overall there has been no notable change in students’ perceptions of their experiences in class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69A57B-A761-4631-89DF-3B41128409E3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Response Rates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Undergraduate = 8.7% </a:t>
            </a:r>
            <a:r>
              <a:rPr lang="en-US" altLang="en-US" sz="1800" i="1" dirty="0" smtClean="0"/>
              <a:t>(MOSE +/- 2.1)</a:t>
            </a:r>
          </a:p>
          <a:p>
            <a:pPr lvl="1" eaLnBrk="1" hangingPunct="1"/>
            <a:r>
              <a:rPr lang="en-US" altLang="en-US" dirty="0" smtClean="0"/>
              <a:t>N = 1,795 of 20,693</a:t>
            </a:r>
          </a:p>
          <a:p>
            <a:pPr eaLnBrk="1" hangingPunct="1"/>
            <a:r>
              <a:rPr lang="en-US" altLang="en-US" dirty="0" smtClean="0"/>
              <a:t>Graduate = 14.5% </a:t>
            </a:r>
            <a:r>
              <a:rPr lang="en-US" altLang="en-US" sz="1800" i="1" dirty="0" smtClean="0"/>
              <a:t>(MOSE = +/- 2.7)</a:t>
            </a:r>
          </a:p>
          <a:p>
            <a:pPr lvl="1" eaLnBrk="1" hangingPunct="1"/>
            <a:r>
              <a:rPr lang="en-US" altLang="en-US" dirty="0" smtClean="0"/>
              <a:t>N = 992 of 6,856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Sample Bias: Undergraduates</a:t>
            </a:r>
          </a:p>
          <a:p>
            <a:pPr lvl="1" eaLnBrk="1" hangingPunct="1"/>
            <a:r>
              <a:rPr lang="en-US" altLang="en-US" dirty="0" smtClean="0"/>
              <a:t>++ female </a:t>
            </a:r>
            <a:r>
              <a:rPr lang="en-US" altLang="en-US" sz="1800" i="1" dirty="0" smtClean="0"/>
              <a:t>(52% vs 44% of population)</a:t>
            </a:r>
          </a:p>
          <a:p>
            <a:pPr lvl="1" eaLnBrk="1" hangingPunct="1"/>
            <a:r>
              <a:rPr lang="en-US" altLang="en-US" dirty="0" smtClean="0"/>
              <a:t>+ juniors</a:t>
            </a:r>
          </a:p>
          <a:p>
            <a:pPr lvl="1" eaLnBrk="1" hangingPunct="1"/>
            <a:r>
              <a:rPr lang="en-US" altLang="en-US" dirty="0" smtClean="0"/>
              <a:t>+ COS, COE, CHASS</a:t>
            </a:r>
          </a:p>
          <a:p>
            <a:pPr lvl="1" eaLnBrk="1" hangingPunct="1"/>
            <a:r>
              <a:rPr lang="en-US" altLang="en-US" dirty="0" smtClean="0"/>
              <a:t>- CNR, PCOM, DASA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18D2D4-AB5A-4E8C-80D8-4583D0846A1C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Participation in Multicultural Activities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Number of times participated</a:t>
            </a:r>
          </a:p>
          <a:p>
            <a:pPr>
              <a:defRPr/>
            </a:pPr>
            <a:r>
              <a:rPr lang="en-US" dirty="0" smtClean="0"/>
              <a:t>Reasons for participating</a:t>
            </a:r>
          </a:p>
          <a:p>
            <a:pPr>
              <a:defRPr/>
            </a:pPr>
            <a:r>
              <a:rPr lang="en-US" dirty="0" smtClean="0"/>
              <a:t>Reasons for not participating</a:t>
            </a: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BB3ED1-A1DD-47E0-9A68-5147EF343D06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Number of times participated in multicultural activities on campus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dirty="0" smtClean="0"/>
              <a:t>More than one-third of respondents have “never” participated in a multicultural activity/event on campus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Whites, males, straight students, and non-traditional students are most likely to have </a:t>
            </a:r>
            <a:r>
              <a:rPr lang="en-US" altLang="en-US" b="1" dirty="0" smtClean="0"/>
              <a:t>never</a:t>
            </a:r>
            <a:r>
              <a:rPr lang="en-US" altLang="en-US" dirty="0" smtClean="0"/>
              <a:t> participated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AA9650-EF9F-42E6-916F-4FD18BBE0788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833990"/>
              </p:ext>
            </p:extLst>
          </p:nvPr>
        </p:nvGraphicFramePr>
        <p:xfrm>
          <a:off x="1981200" y="2286000"/>
          <a:ext cx="4876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Trend: Number of times participated in multicultural activities on campus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dirty="0" smtClean="0"/>
              <a:t>The number of students saying they have </a:t>
            </a:r>
            <a:r>
              <a:rPr lang="en-US" altLang="en-US" b="1" dirty="0" smtClean="0"/>
              <a:t>‘never’ </a:t>
            </a:r>
            <a:r>
              <a:rPr lang="en-US" altLang="en-US" dirty="0" smtClean="0"/>
              <a:t>attended a multicultural activity on campus has </a:t>
            </a:r>
            <a:r>
              <a:rPr lang="en-US" altLang="en-US" u="sng" dirty="0" smtClean="0"/>
              <a:t>dramatically decreased</a:t>
            </a:r>
            <a:r>
              <a:rPr lang="en-US" altLang="en-US" dirty="0" smtClean="0"/>
              <a:t> overall and for all sub-groups </a:t>
            </a:r>
            <a:r>
              <a:rPr lang="en-US" altLang="en-US" sz="2000" i="1" dirty="0" smtClean="0"/>
              <a:t>(except Asians and international students)</a:t>
            </a:r>
          </a:p>
          <a:p>
            <a:endParaRPr lang="en-US" altLang="en-US" dirty="0" smtClean="0"/>
          </a:p>
        </p:txBody>
      </p:sp>
      <p:sp>
        <p:nvSpPr>
          <p:cNvPr id="583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9BE6B8-5A86-4DE4-BFBA-6A9451590B3A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355425"/>
              </p:ext>
            </p:extLst>
          </p:nvPr>
        </p:nvGraphicFramePr>
        <p:xfrm>
          <a:off x="914400" y="2895599"/>
          <a:ext cx="7162800" cy="326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participate in multicultural activities?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CDB5CD-D34A-4770-A548-7B812D0DF70E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65571320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65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Subgroup differences: </a:t>
            </a:r>
            <a:br>
              <a:rPr lang="en-US" altLang="en-US" dirty="0" smtClean="0"/>
            </a:br>
            <a:r>
              <a:rPr lang="en-US" altLang="en-US" dirty="0" smtClean="0"/>
              <a:t>Why participate in multicultural activities?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36073"/>
            <a:ext cx="8763000" cy="4937125"/>
          </a:xfrm>
        </p:spPr>
        <p:txBody>
          <a:bodyPr/>
          <a:lstStyle/>
          <a:p>
            <a:pPr marL="274638" lvl="1" indent="0">
              <a:buNone/>
            </a:pPr>
            <a:r>
              <a:rPr lang="en-US" altLang="en-US" dirty="0" smtClean="0"/>
              <a:t>More likely than others to say…</a:t>
            </a:r>
          </a:p>
          <a:p>
            <a:pPr lvl="1"/>
            <a:r>
              <a:rPr lang="en-US" altLang="en-US" sz="2000" dirty="0" smtClean="0"/>
              <a:t>Interact with others</a:t>
            </a:r>
          </a:p>
          <a:p>
            <a:pPr lvl="2"/>
            <a:r>
              <a:rPr lang="en-US" altLang="en-US" sz="1600" i="1" dirty="0" smtClean="0"/>
              <a:t>African Americans, Asians, international, Hispanics, GLB, transgender</a:t>
            </a:r>
          </a:p>
          <a:p>
            <a:pPr lvl="1"/>
            <a:r>
              <a:rPr lang="en-US" altLang="en-US" sz="2000" dirty="0" smtClean="0"/>
              <a:t>Support organization/friends</a:t>
            </a:r>
          </a:p>
          <a:p>
            <a:pPr lvl="2"/>
            <a:r>
              <a:rPr lang="en-US" altLang="en-US" sz="1600" i="1" dirty="0" smtClean="0"/>
              <a:t>African Americans, GLB, Hispanics, and Asians </a:t>
            </a:r>
          </a:p>
          <a:p>
            <a:pPr lvl="1"/>
            <a:r>
              <a:rPr lang="en-US" altLang="en-US" sz="2000" dirty="0" smtClean="0"/>
              <a:t>Broaden understanding/awareness</a:t>
            </a:r>
          </a:p>
          <a:p>
            <a:pPr lvl="2"/>
            <a:r>
              <a:rPr lang="en-US" altLang="en-US" sz="1600" i="1" dirty="0" smtClean="0"/>
              <a:t>Transgender, Hispanic/Latino, international, GLB</a:t>
            </a:r>
          </a:p>
          <a:p>
            <a:pPr lvl="1"/>
            <a:r>
              <a:rPr lang="en-US" altLang="en-US" sz="2000" dirty="0"/>
              <a:t>Required/encouraged for class</a:t>
            </a:r>
          </a:p>
          <a:p>
            <a:pPr lvl="2"/>
            <a:r>
              <a:rPr lang="en-US" altLang="en-US" sz="1600" i="1" dirty="0"/>
              <a:t>Whites, high SES, straight</a:t>
            </a:r>
          </a:p>
          <a:p>
            <a:pPr lvl="1"/>
            <a:r>
              <a:rPr lang="en-US" altLang="en-US" sz="2000" dirty="0"/>
              <a:t>Professional development</a:t>
            </a:r>
          </a:p>
          <a:p>
            <a:pPr lvl="2"/>
            <a:r>
              <a:rPr lang="en-US" altLang="en-US" sz="1600" i="1" dirty="0"/>
              <a:t>Non-traditional</a:t>
            </a:r>
          </a:p>
          <a:p>
            <a:pPr lvl="1"/>
            <a:r>
              <a:rPr lang="en-US" altLang="en-US" sz="2000" dirty="0"/>
              <a:t>Entertainment</a:t>
            </a:r>
          </a:p>
          <a:p>
            <a:pPr lvl="2"/>
            <a:r>
              <a:rPr lang="en-US" altLang="en-US" sz="1600" i="1" dirty="0"/>
              <a:t>African American, transgender, GLB</a:t>
            </a:r>
          </a:p>
          <a:p>
            <a:pPr lvl="1"/>
            <a:r>
              <a:rPr lang="en-US" altLang="en-US" sz="2000" dirty="0"/>
              <a:t>Affirm aspect of identity</a:t>
            </a:r>
          </a:p>
          <a:p>
            <a:pPr lvl="2"/>
            <a:r>
              <a:rPr lang="en-US" altLang="en-US" sz="1600" i="1" dirty="0"/>
              <a:t>Transgender, African American, Hispanic, International, low SES, GLB</a:t>
            </a:r>
          </a:p>
          <a:p>
            <a:pPr lvl="2"/>
            <a:endParaRPr lang="en-US" alt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CDB5CD-D34A-4770-A548-7B812D0DF70E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/>
          <a:lstStyle/>
          <a:p>
            <a:r>
              <a:rPr lang="en-US" altLang="en-US" dirty="0" smtClean="0"/>
              <a:t>Why NOT participate in multicultural activities?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dirty="0" smtClean="0"/>
              <a:t>Most likely</a:t>
            </a:r>
          </a:p>
          <a:p>
            <a:pPr lvl="1"/>
            <a:r>
              <a:rPr lang="en-US" altLang="en-US" sz="2000" dirty="0" smtClean="0"/>
              <a:t>Not enough time (67%)</a:t>
            </a:r>
          </a:p>
          <a:p>
            <a:pPr lvl="1"/>
            <a:r>
              <a:rPr lang="en-US" altLang="en-US" sz="2000" dirty="0" smtClean="0"/>
              <a:t>Not convenient to schedule (64%)</a:t>
            </a:r>
          </a:p>
          <a:p>
            <a:pPr lvl="1"/>
            <a:r>
              <a:rPr lang="en-US" altLang="en-US" sz="2000" dirty="0" smtClean="0"/>
              <a:t>Not aware of activities (60%)</a:t>
            </a:r>
          </a:p>
          <a:p>
            <a:pPr lvl="1"/>
            <a:r>
              <a:rPr lang="en-US" altLang="en-US" sz="2000" dirty="0" smtClean="0"/>
              <a:t>Topic of event has nothing to do with me (55%)</a:t>
            </a:r>
          </a:p>
          <a:p>
            <a:pPr lvl="3"/>
            <a:r>
              <a:rPr lang="en-US" altLang="en-US" i="1" dirty="0" smtClean="0"/>
              <a:t>Whites more likely than others to say</a:t>
            </a:r>
          </a:p>
          <a:p>
            <a:pPr lvl="4"/>
            <a:r>
              <a:rPr lang="en-US" altLang="en-US" i="1" dirty="0" smtClean="0"/>
              <a:t>Topic does not interest me (49%)</a:t>
            </a:r>
          </a:p>
          <a:p>
            <a:r>
              <a:rPr lang="en-US" altLang="en-US" dirty="0" smtClean="0"/>
              <a:t>Least likely</a:t>
            </a:r>
          </a:p>
          <a:p>
            <a:pPr lvl="1"/>
            <a:r>
              <a:rPr lang="en-US" altLang="en-US" sz="2000" dirty="0" smtClean="0"/>
              <a:t>Accessibility issues (3%)</a:t>
            </a:r>
          </a:p>
          <a:p>
            <a:pPr lvl="1"/>
            <a:r>
              <a:rPr lang="en-US" altLang="en-US" sz="2000" dirty="0" smtClean="0"/>
              <a:t>Location (12%)</a:t>
            </a:r>
          </a:p>
          <a:p>
            <a:pPr lvl="1"/>
            <a:r>
              <a:rPr lang="en-US" altLang="en-US" sz="2000" dirty="0" smtClean="0"/>
              <a:t>Cost (</a:t>
            </a:r>
            <a:r>
              <a:rPr lang="en-US" altLang="en-US" sz="2000" dirty="0"/>
              <a:t>12%) 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Would </a:t>
            </a:r>
            <a:r>
              <a:rPr lang="en-US" altLang="en-US" sz="2000" dirty="0"/>
              <a:t>be uncomfortable (17%)</a:t>
            </a:r>
          </a:p>
          <a:p>
            <a:pPr lvl="1"/>
            <a:endParaRPr lang="en-US" altLang="en-US" sz="2000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A0C9E1-E17A-404E-B86C-3997DC4796F8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their own words….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going well and </a:t>
            </a:r>
          </a:p>
          <a:p>
            <a:r>
              <a:rPr lang="en-US" dirty="0" smtClean="0"/>
              <a:t>what needs to be done </a:t>
            </a:r>
          </a:p>
          <a:p>
            <a:r>
              <a:rPr lang="en-US" dirty="0" smtClean="0"/>
              <a:t>to improve the campus climate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ECEED-5D43-4C2D-B5D0-67D8DDA45EDA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11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22623" y="0"/>
            <a:ext cx="8020050" cy="1133475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+mn-lt"/>
              </a:rPr>
              <a:t>W</a:t>
            </a:r>
            <a:r>
              <a:rPr lang="en-US" sz="2800" b="1" dirty="0" smtClean="0">
                <a:latin typeface="+mn-lt"/>
              </a:rPr>
              <a:t>hat do you think is working well at NC State to support diversity on campus? (N=766 comments) </a:t>
            </a:r>
            <a:endParaRPr lang="en-US" sz="28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468438"/>
            <a:ext cx="2600325" cy="4283075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000" b="1" dirty="0" smtClean="0"/>
              <a:t>Events and Programs </a:t>
            </a:r>
            <a:r>
              <a:rPr lang="en-US" sz="2000" b="1" dirty="0" smtClean="0">
                <a:solidFill>
                  <a:srgbClr val="C00000"/>
                </a:solidFill>
              </a:rPr>
              <a:t>41% </a:t>
            </a:r>
            <a:r>
              <a:rPr lang="en-US" sz="2000" dirty="0" smtClean="0">
                <a:solidFill>
                  <a:srgbClr val="C00000"/>
                </a:solidFill>
              </a:rPr>
              <a:t>(N=313)</a:t>
            </a:r>
          </a:p>
          <a:p>
            <a:pPr marL="0" indent="0" algn="l">
              <a:buNone/>
            </a:pPr>
            <a:r>
              <a:rPr lang="en-US" sz="2000" b="1" dirty="0"/>
              <a:t>Student Organizations </a:t>
            </a:r>
            <a:r>
              <a:rPr lang="en-US" sz="2000" b="1" dirty="0" smtClean="0">
                <a:solidFill>
                  <a:srgbClr val="C00000"/>
                </a:solidFill>
              </a:rPr>
              <a:t>21% 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>
                <a:solidFill>
                  <a:srgbClr val="C00000"/>
                </a:solidFill>
              </a:rPr>
              <a:t>N=157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</a:p>
          <a:p>
            <a:pPr marL="0" indent="0" algn="l">
              <a:buNone/>
            </a:pPr>
            <a:r>
              <a:rPr lang="en-US" sz="2000" b="1" dirty="0" smtClean="0"/>
              <a:t>Awareness                    </a:t>
            </a:r>
            <a:r>
              <a:rPr lang="en-US" sz="2000" b="1" dirty="0" smtClean="0">
                <a:solidFill>
                  <a:srgbClr val="C00000"/>
                </a:solidFill>
              </a:rPr>
              <a:t>20% 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>
                <a:solidFill>
                  <a:srgbClr val="C00000"/>
                </a:solidFill>
              </a:rPr>
              <a:t>N=156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</a:p>
          <a:p>
            <a:pPr marL="0" indent="0" algn="l">
              <a:buNone/>
            </a:pPr>
            <a:r>
              <a:rPr lang="en-US" sz="2000" b="1" dirty="0"/>
              <a:t>Campus Environment </a:t>
            </a:r>
            <a:r>
              <a:rPr lang="en-US" sz="2000" b="1" dirty="0" smtClean="0">
                <a:solidFill>
                  <a:srgbClr val="C00000"/>
                </a:solidFill>
              </a:rPr>
              <a:t>18% </a:t>
            </a:r>
            <a:r>
              <a:rPr lang="en-US" sz="2000" dirty="0" smtClean="0">
                <a:solidFill>
                  <a:srgbClr val="C00000"/>
                </a:solidFill>
              </a:rPr>
              <a:t>(N=136)</a:t>
            </a:r>
          </a:p>
          <a:p>
            <a:pPr marL="0" indent="0" algn="l">
              <a:buNone/>
            </a:pPr>
            <a:r>
              <a:rPr lang="en-US" sz="2000" b="1" dirty="0" smtClean="0"/>
              <a:t>University Encouragement       </a:t>
            </a:r>
            <a:r>
              <a:rPr lang="en-US" sz="2000" b="1" dirty="0" smtClean="0">
                <a:solidFill>
                  <a:srgbClr val="C00000"/>
                </a:solidFill>
              </a:rPr>
              <a:t>16% </a:t>
            </a:r>
            <a:r>
              <a:rPr lang="en-US" sz="2000" dirty="0" smtClean="0">
                <a:solidFill>
                  <a:srgbClr val="C00000"/>
                </a:solidFill>
              </a:rPr>
              <a:t>(N=120)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4604" y="5957482"/>
            <a:ext cx="88360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“I </a:t>
            </a:r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think the programs and organizations the target </a:t>
            </a:r>
            <a:r>
              <a:rPr lang="en-US" sz="1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minorities </a:t>
            </a:r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on campus are a great place for people of similar backgrounds to meet and congregate. The administrative offices that are supportive of minorities are an essential part of the minorities' </a:t>
            </a:r>
            <a:r>
              <a:rPr lang="en-US" sz="1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experience </a:t>
            </a:r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here at </a:t>
            </a:r>
            <a:r>
              <a:rPr lang="en-US" sz="1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State.”  </a:t>
            </a:r>
            <a:r>
              <a:rPr lang="en-US" sz="14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-African-American Male Student </a:t>
            </a:r>
            <a:endParaRPr lang="en-US" sz="14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3664" b="2628"/>
          <a:stretch/>
        </p:blipFill>
        <p:spPr>
          <a:xfrm rot="5400000">
            <a:off x="3765965" y="959706"/>
            <a:ext cx="4430178" cy="50380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6390" y="4900670"/>
            <a:ext cx="2503234" cy="954107"/>
          </a:xfrm>
          <a:prstGeom prst="rect">
            <a:avLst/>
          </a:prstGeom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“There </a:t>
            </a:r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is a very successful and encouraging atmosphere built around diversity on </a:t>
            </a:r>
            <a:r>
              <a:rPr lang="en-US" sz="1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campus…” </a:t>
            </a:r>
            <a:r>
              <a:rPr lang="en-US" sz="14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–White Female Student</a:t>
            </a:r>
            <a:endParaRPr lang="en-US" sz="1400" b="1" i="1" dirty="0"/>
          </a:p>
        </p:txBody>
      </p:sp>
      <p:sp>
        <p:nvSpPr>
          <p:cNvPr id="9" name="Rectangle 8"/>
          <p:cNvSpPr/>
          <p:nvPr/>
        </p:nvSpPr>
        <p:spPr>
          <a:xfrm>
            <a:off x="2094332" y="4900671"/>
            <a:ext cx="30884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“I </a:t>
            </a:r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feel very happy at my school and well supported as a Hispanic woman. I could not feel happier to call NC State home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.” </a:t>
            </a:r>
            <a:r>
              <a:rPr lang="en-US" sz="1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-</a:t>
            </a:r>
            <a:r>
              <a:rPr lang="en-US" sz="14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Hispanic Female Student 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3589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534" t="4177" r="11084" b="27915"/>
          <a:stretch/>
        </p:blipFill>
        <p:spPr>
          <a:xfrm>
            <a:off x="2040139" y="1154626"/>
            <a:ext cx="4780635" cy="447678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528442" y="59973"/>
            <a:ext cx="8458200" cy="987425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+mn-lt"/>
              </a:rPr>
              <a:t>W</a:t>
            </a:r>
            <a:r>
              <a:rPr lang="en-US" sz="2800" b="1" dirty="0" smtClean="0">
                <a:latin typeface="+mn-lt"/>
              </a:rPr>
              <a:t>hat do you think needs to be done to improve the diversity climate at NC State? (N=732 comments) </a:t>
            </a:r>
            <a:endParaRPr lang="en-US" sz="2800" b="1" dirty="0">
              <a:latin typeface="+mn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42899" y="1297473"/>
            <a:ext cx="2409825" cy="4487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/>
              <a:t>Events and Programs             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23%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(N=165)</a:t>
            </a:r>
          </a:p>
          <a:p>
            <a:pPr algn="l"/>
            <a:r>
              <a:rPr lang="en-US" sz="2000" b="1" dirty="0" smtClean="0"/>
              <a:t>Campus Environment        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19%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(N=142)</a:t>
            </a:r>
          </a:p>
          <a:p>
            <a:pPr algn="l"/>
            <a:r>
              <a:rPr lang="en-US" sz="2000" b="1" dirty="0" smtClean="0"/>
              <a:t>Population    Diversity              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16%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(N=115)</a:t>
            </a:r>
          </a:p>
          <a:p>
            <a:pPr algn="l"/>
            <a:r>
              <a:rPr lang="en-US" sz="2000" b="1" dirty="0" smtClean="0"/>
              <a:t>Curriculum               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15%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(N=106)</a:t>
            </a:r>
          </a:p>
          <a:p>
            <a:pPr algn="l"/>
            <a:r>
              <a:rPr lang="en-US" sz="2000" b="1" dirty="0" smtClean="0"/>
              <a:t>Diversity is Overemphasized  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14%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(N=104)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13165" y="5832768"/>
            <a:ext cx="39734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“Stop </a:t>
            </a:r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trying to force it on everyone and just let people from different backgrounds work together</a:t>
            </a:r>
            <a:r>
              <a:rPr lang="en-US" sz="1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.”  </a:t>
            </a:r>
            <a:r>
              <a:rPr lang="en-US" sz="14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-White Male Student </a:t>
            </a:r>
            <a:endParaRPr lang="en-US" sz="1400" b="1" i="1" dirty="0"/>
          </a:p>
        </p:txBody>
      </p:sp>
      <p:sp>
        <p:nvSpPr>
          <p:cNvPr id="10" name="Rectangle 9"/>
          <p:cNvSpPr/>
          <p:nvPr/>
        </p:nvSpPr>
        <p:spPr>
          <a:xfrm>
            <a:off x="234527" y="5845498"/>
            <a:ext cx="44898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“More </a:t>
            </a:r>
            <a:r>
              <a:rPr lang="en-US" sz="1400" b="1" dirty="0"/>
              <a:t>programs where students are able to learn about diversity and ways to socialize with students who are different from them</a:t>
            </a:r>
            <a:r>
              <a:rPr lang="en-US" sz="1400" b="1" dirty="0" smtClean="0"/>
              <a:t>.”   –</a:t>
            </a:r>
            <a:r>
              <a:rPr lang="en-US" sz="1400" b="1" i="1" dirty="0" smtClean="0"/>
              <a:t>Hispanic Female Student </a:t>
            </a:r>
            <a:endParaRPr lang="en-US" sz="14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6820774" y="3277409"/>
            <a:ext cx="21658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“Stress </a:t>
            </a:r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the importance of diversity when students come to State, make a certain amount of programs mandatory for students, add more diverse courses, have more diverse faculty </a:t>
            </a:r>
            <a:r>
              <a:rPr lang="en-US" sz="1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and staff…”  </a:t>
            </a:r>
            <a:r>
              <a:rPr lang="en-US" sz="14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-African-American Female Student </a:t>
            </a:r>
            <a:endParaRPr lang="en-US" sz="14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6712353" y="1297473"/>
            <a:ext cx="23476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“Courses </a:t>
            </a:r>
            <a:r>
              <a:rPr lang="en-US" sz="1400" b="1" dirty="0"/>
              <a:t>should require students to attend more diversity sessions and activities in order for the entire campus to well-educated in diverse areas</a:t>
            </a:r>
            <a:r>
              <a:rPr lang="en-US" sz="1400" b="1" dirty="0" smtClean="0"/>
              <a:t>.”   </a:t>
            </a:r>
            <a:r>
              <a:rPr lang="en-US" sz="1400" b="1" i="1" dirty="0" smtClean="0"/>
              <a:t>–White Female Student 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944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Questions?</a:t>
            </a:r>
          </a:p>
          <a:p>
            <a:pPr algn="ctr"/>
            <a:r>
              <a:rPr lang="en-US" dirty="0" smtClean="0"/>
              <a:t>Comments?</a:t>
            </a:r>
          </a:p>
          <a:p>
            <a:pPr algn="ctr"/>
            <a:r>
              <a:rPr lang="en-US" dirty="0" smtClean="0"/>
              <a:t>Discussion?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072A6-390B-4FF0-B2C6-E3855FD7C731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1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Demographic Profile of </a:t>
            </a:r>
            <a:br>
              <a:rPr lang="en-US" altLang="en-US" dirty="0" smtClean="0"/>
            </a:br>
            <a:r>
              <a:rPr lang="en-US" altLang="en-US" dirty="0" smtClean="0"/>
              <a:t>Undergraduate Respondents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26% Student of color</a:t>
            </a:r>
          </a:p>
          <a:p>
            <a:pPr eaLnBrk="1" hangingPunct="1"/>
            <a:r>
              <a:rPr lang="en-US" altLang="en-US" dirty="0" smtClean="0"/>
              <a:t>3% International</a:t>
            </a:r>
          </a:p>
          <a:p>
            <a:pPr eaLnBrk="1" hangingPunct="1"/>
            <a:r>
              <a:rPr lang="en-US" altLang="en-US" dirty="0" smtClean="0"/>
              <a:t>22% Poor / working class</a:t>
            </a:r>
          </a:p>
          <a:p>
            <a:pPr eaLnBrk="1" hangingPunct="1"/>
            <a:r>
              <a:rPr lang="en-US" altLang="en-US" dirty="0" smtClean="0"/>
              <a:t>24%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Generation college student </a:t>
            </a:r>
            <a:r>
              <a:rPr lang="en-US" altLang="en-US" sz="1600" i="1" dirty="0" smtClean="0"/>
              <a:t>(no parent w/ college degree [7% w/ no college])</a:t>
            </a:r>
          </a:p>
          <a:p>
            <a:pPr eaLnBrk="1" hangingPunct="1"/>
            <a:r>
              <a:rPr lang="en-US" altLang="en-US" dirty="0" smtClean="0"/>
              <a:t>12% Rural </a:t>
            </a:r>
          </a:p>
          <a:p>
            <a:r>
              <a:rPr lang="en-US" altLang="en-US" dirty="0" smtClean="0"/>
              <a:t>4% ‘Non-traditional’ student </a:t>
            </a:r>
            <a:r>
              <a:rPr lang="en-US" altLang="en-US" sz="1600" i="1" dirty="0" smtClean="0"/>
              <a:t>(&gt; 27 </a:t>
            </a:r>
            <a:r>
              <a:rPr lang="en-US" altLang="en-US" sz="1600" i="1" dirty="0" err="1" smtClean="0"/>
              <a:t>yrs</a:t>
            </a:r>
            <a:r>
              <a:rPr lang="en-US" altLang="en-US" sz="1600" i="1" dirty="0" smtClean="0"/>
              <a:t> of age)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51% Female</a:t>
            </a:r>
          </a:p>
          <a:p>
            <a:pPr eaLnBrk="1" hangingPunct="1"/>
            <a:r>
              <a:rPr lang="en-US" altLang="en-US" dirty="0" smtClean="0"/>
              <a:t>3% Transgender/ genderqueer/ questioning </a:t>
            </a:r>
            <a:r>
              <a:rPr lang="en-US" altLang="en-US" sz="1600" i="1" dirty="0" smtClean="0"/>
              <a:t>(1% ‘prefer not to answer’ / ‘use a different term’)</a:t>
            </a:r>
          </a:p>
          <a:p>
            <a:pPr eaLnBrk="1" hangingPunct="1"/>
            <a:r>
              <a:rPr lang="en-US" altLang="en-US" dirty="0" smtClean="0"/>
              <a:t>14% Gay, Lesbian, Bisexual </a:t>
            </a:r>
            <a:r>
              <a:rPr lang="en-US" altLang="en-US" sz="1600" i="1" dirty="0" smtClean="0"/>
              <a:t>(3% ‘prefer not to answer’ / ‘use a different term’)</a:t>
            </a:r>
          </a:p>
          <a:p>
            <a:r>
              <a:rPr lang="en-US" altLang="en-US" dirty="0" smtClean="0"/>
              <a:t>16% Disability </a:t>
            </a:r>
            <a:r>
              <a:rPr lang="en-US" altLang="en-US" sz="1600" i="1" dirty="0" smtClean="0"/>
              <a:t>(most commonly ADHD; 6% ‘prefer not to answer’ 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F8C0D-FDB9-4A45-8866-A6BF7123008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Demographic Profile of </a:t>
            </a:r>
            <a:br>
              <a:rPr lang="en-US" altLang="en-US" smtClean="0"/>
            </a:br>
            <a:r>
              <a:rPr lang="en-US" altLang="en-US" smtClean="0"/>
              <a:t>Undergraduate Respondents </a:t>
            </a:r>
            <a:r>
              <a:rPr lang="en-US" altLang="en-US" sz="1800" smtClean="0"/>
              <a:t>cont.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Summary:</a:t>
            </a:r>
          </a:p>
          <a:p>
            <a:pPr lvl="1" eaLnBrk="1" hangingPunct="1"/>
            <a:r>
              <a:rPr lang="en-US" altLang="en-US" dirty="0" smtClean="0"/>
              <a:t>Straight, white, middle/upper middle class, traditional-age student with college-educated parents from small town/moderate size city</a:t>
            </a:r>
          </a:p>
          <a:p>
            <a:pPr lvl="1" eaLnBrk="1" hangingPunct="1"/>
            <a:r>
              <a:rPr lang="en-US" altLang="en-US" dirty="0" smtClean="0"/>
              <a:t>38% lived in a neighborhood AND graduated from a high school where the other residents/students were mostly, nearly all, or all their same race/ethnicity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 smtClean="0"/>
              <a:t>Very similar to 2010 survey, except in 2015 have</a:t>
            </a:r>
          </a:p>
          <a:p>
            <a:pPr lvl="2" eaLnBrk="1" hangingPunct="1"/>
            <a:r>
              <a:rPr lang="en-US" altLang="en-US" dirty="0" smtClean="0"/>
              <a:t>Slightly larger percentage of students of color</a:t>
            </a:r>
          </a:p>
          <a:p>
            <a:pPr lvl="2" eaLnBrk="1" hangingPunct="1"/>
            <a:r>
              <a:rPr lang="en-US" altLang="en-US" dirty="0" smtClean="0"/>
              <a:t>Double the percentage of GLBT students and students with a disability</a:t>
            </a:r>
          </a:p>
          <a:p>
            <a:pPr lvl="2" eaLnBrk="1" hangingPunct="1"/>
            <a:r>
              <a:rPr lang="en-US" altLang="en-US" dirty="0" smtClean="0"/>
              <a:t>Slightly smaller percentage of females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86EF0B-D40F-4B75-B94F-A1C04840B662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Reports Currently Available Online</a:t>
            </a:r>
            <a:br>
              <a:rPr lang="en-US" altLang="en-US" dirty="0" smtClean="0"/>
            </a:br>
            <a:r>
              <a:rPr lang="en-US" altLang="en-US" sz="2000" dirty="0" smtClean="0"/>
              <a:t>  see </a:t>
            </a:r>
            <a:r>
              <a:rPr lang="en-US" altLang="en-US" sz="2000" dirty="0" smtClean="0">
                <a:hlinkClick r:id="rId2"/>
              </a:rPr>
              <a:t>https://oirp.ncsu.edu/ccs2015</a:t>
            </a:r>
            <a:endParaRPr lang="en-US" altLang="en-US" sz="2000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pPr lvl="1" eaLnBrk="1" hangingPunct="1"/>
            <a:r>
              <a:rPr lang="en-US" altLang="en-US" sz="2400" dirty="0" smtClean="0"/>
              <a:t>Introduction, Research Methods,  &amp; Response Rates</a:t>
            </a:r>
          </a:p>
          <a:p>
            <a:pPr lvl="1" eaLnBrk="1" hangingPunct="1"/>
            <a:r>
              <a:rPr lang="en-US" altLang="en-US" sz="2400" dirty="0" smtClean="0"/>
              <a:t>Overall results </a:t>
            </a:r>
            <a:r>
              <a:rPr lang="en-US" altLang="en-US" sz="1800" i="1" dirty="0" smtClean="0"/>
              <a:t>(annotated questionnaires)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17412" name="Content Placeholder 3"/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041775" cy="4937125"/>
          </a:xfrm>
        </p:spPr>
        <p:txBody>
          <a:bodyPr/>
          <a:lstStyle/>
          <a:p>
            <a:pPr lvl="1" eaLnBrk="1" hangingPunct="1"/>
            <a:r>
              <a:rPr lang="en-US" altLang="en-US" sz="2400" dirty="0" smtClean="0"/>
              <a:t>Each question by demographic profile </a:t>
            </a:r>
          </a:p>
          <a:p>
            <a:pPr lvl="2" eaLnBrk="1" hangingPunct="1"/>
            <a:r>
              <a:rPr lang="en-US" altLang="en-US" dirty="0" smtClean="0"/>
              <a:t>Academic class</a:t>
            </a:r>
          </a:p>
          <a:p>
            <a:pPr lvl="2" eaLnBrk="1" hangingPunct="1"/>
            <a:r>
              <a:rPr lang="en-US" altLang="en-US" dirty="0" smtClean="0"/>
              <a:t>Gender</a:t>
            </a:r>
          </a:p>
          <a:p>
            <a:pPr lvl="2" eaLnBrk="1" hangingPunct="1"/>
            <a:r>
              <a:rPr lang="en-US" altLang="en-US" dirty="0" smtClean="0"/>
              <a:t>Race/ethnicity</a:t>
            </a:r>
          </a:p>
          <a:p>
            <a:pPr lvl="2" eaLnBrk="1" hangingPunct="1"/>
            <a:r>
              <a:rPr lang="en-US" altLang="en-US" dirty="0" smtClean="0"/>
              <a:t>Residency </a:t>
            </a:r>
            <a:r>
              <a:rPr lang="en-US" altLang="en-US" sz="1800" i="1" dirty="0" smtClean="0"/>
              <a:t>(US citizen vs non US citizen)</a:t>
            </a:r>
          </a:p>
          <a:p>
            <a:pPr lvl="2" eaLnBrk="1" hangingPunct="1"/>
            <a:r>
              <a:rPr lang="en-US" altLang="en-US" dirty="0" smtClean="0"/>
              <a:t>Socioeconomic background</a:t>
            </a:r>
          </a:p>
          <a:p>
            <a:pPr lvl="2" eaLnBrk="1" hangingPunct="1"/>
            <a:r>
              <a:rPr lang="en-US" altLang="en-US" dirty="0" smtClean="0"/>
              <a:t>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generation college student vs other </a:t>
            </a:r>
          </a:p>
          <a:p>
            <a:pPr lvl="2" eaLnBrk="1" hangingPunct="1"/>
            <a:r>
              <a:rPr lang="en-US" altLang="en-US" dirty="0" smtClean="0"/>
              <a:t>Sexual orientation</a:t>
            </a:r>
          </a:p>
          <a:p>
            <a:pPr lvl="2" eaLnBrk="1" hangingPunct="1"/>
            <a:r>
              <a:rPr lang="en-US" altLang="en-US" dirty="0" smtClean="0"/>
              <a:t>Disability status</a:t>
            </a:r>
          </a:p>
          <a:p>
            <a:pPr lvl="2" eaLnBrk="1" hangingPunct="1"/>
            <a:r>
              <a:rPr lang="en-US" altLang="en-US" dirty="0" smtClean="0"/>
              <a:t>Age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7FA578-67F5-42D8-8D1F-BE5B61FB8A70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Reports Currently Available Online </a:t>
            </a:r>
            <a:r>
              <a:rPr lang="en-US" altLang="en-US" sz="1800" i="1" dirty="0" smtClean="0"/>
              <a:t>cont.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lvl="1" eaLnBrk="1" hangingPunct="1"/>
            <a:r>
              <a:rPr lang="en-US" altLang="en-US" sz="2400" dirty="0" smtClean="0"/>
              <a:t>Academic College </a:t>
            </a:r>
          </a:p>
          <a:p>
            <a:pPr lvl="2" eaLnBrk="1" hangingPunct="1"/>
            <a:r>
              <a:rPr lang="en-US" altLang="en-US" dirty="0" smtClean="0"/>
              <a:t>Overall college comparisons</a:t>
            </a:r>
          </a:p>
          <a:p>
            <a:pPr lvl="2" eaLnBrk="1" hangingPunct="1"/>
            <a:r>
              <a:rPr lang="en-US" altLang="en-US" dirty="0" smtClean="0"/>
              <a:t>Demographic profile w/in college</a:t>
            </a:r>
          </a:p>
          <a:p>
            <a:pPr lvl="3" eaLnBrk="1" hangingPunct="1"/>
            <a:r>
              <a:rPr lang="en-US" altLang="en-US" sz="1800" dirty="0" smtClean="0"/>
              <a:t>Gender</a:t>
            </a:r>
          </a:p>
          <a:p>
            <a:pPr lvl="3" eaLnBrk="1" hangingPunct="1"/>
            <a:r>
              <a:rPr lang="en-US" altLang="en-US" sz="1800" dirty="0" smtClean="0"/>
              <a:t>Race/ethnicity (white/student of color)</a:t>
            </a:r>
          </a:p>
          <a:p>
            <a:pPr lvl="3" eaLnBrk="1" hangingPunct="1"/>
            <a:r>
              <a:rPr lang="en-US" altLang="en-US" sz="1800" dirty="0" smtClean="0"/>
              <a:t>SES</a:t>
            </a:r>
          </a:p>
          <a:p>
            <a:pPr lvl="1" eaLnBrk="1" hangingPunct="1"/>
            <a:r>
              <a:rPr lang="en-US" altLang="en-US" dirty="0" smtClean="0"/>
              <a:t>Open-End Comments</a:t>
            </a:r>
            <a:r>
              <a:rPr lang="en-US" altLang="en-US" sz="1500" i="1" dirty="0"/>
              <a:t> </a:t>
            </a:r>
            <a:r>
              <a:rPr lang="en-US" altLang="en-US" sz="1500" i="1" dirty="0" smtClean="0"/>
              <a:t>(verbatim responses, sorted into @ 25 topics)</a:t>
            </a:r>
          </a:p>
          <a:p>
            <a:pPr lvl="2" eaLnBrk="1" hangingPunct="1"/>
            <a:r>
              <a:rPr lang="en-US" altLang="en-US" dirty="0" smtClean="0"/>
              <a:t>What is going well</a:t>
            </a:r>
          </a:p>
          <a:p>
            <a:pPr lvl="2" eaLnBrk="1" hangingPunct="1"/>
            <a:r>
              <a:rPr lang="en-US" altLang="en-US" dirty="0" smtClean="0"/>
              <a:t>Suggestions for improvements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232E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2214A6-15EB-44F3-91B5-C1DD64151CEF}" type="slidenum">
              <a:rPr lang="en-US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2541</TotalTime>
  <Words>3652</Words>
  <Application>Microsoft Office PowerPoint</Application>
  <PresentationFormat>On-screen Show (4:3)</PresentationFormat>
  <Paragraphs>493</Paragraphs>
  <Slides>59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Times New Roman</vt:lpstr>
      <vt:lpstr>Wingdings</vt:lpstr>
      <vt:lpstr>Wingdings 3</vt:lpstr>
      <vt:lpstr>Origin</vt:lpstr>
      <vt:lpstr>Spring 2015 (Undergraduate) Campus Climate Survey:  A Summary of Overall Results,  Sub-Group Comparisons, and Trends  </vt:lpstr>
      <vt:lpstr>Presentation Overview</vt:lpstr>
      <vt:lpstr>Survey Administration</vt:lpstr>
      <vt:lpstr>Survey Administration cont.</vt:lpstr>
      <vt:lpstr>Response Rates</vt:lpstr>
      <vt:lpstr>Demographic Profile of  Undergraduate Respondents</vt:lpstr>
      <vt:lpstr>Demographic Profile of  Undergraduate Respondents cont.</vt:lpstr>
      <vt:lpstr>Reports Currently Available Online   see https://oirp.ncsu.edu/ccs2015</vt:lpstr>
      <vt:lpstr>Reports Currently Available Online cont.</vt:lpstr>
      <vt:lpstr>Overall Satisfaction at NC State</vt:lpstr>
      <vt:lpstr>Overall Satisfaction at NC State</vt:lpstr>
      <vt:lpstr>Overall Satisfaction at NC State</vt:lpstr>
      <vt:lpstr>Trends: Overall Satisfaction</vt:lpstr>
      <vt:lpstr>The Role of Diversity in Higher Education</vt:lpstr>
      <vt:lpstr>Diversity as NC State Mission/Value/Goal </vt:lpstr>
      <vt:lpstr>Diversity as NC State Mission/Value/Goal </vt:lpstr>
      <vt:lpstr>Diversity as NC State Mission/Value/Goal </vt:lpstr>
      <vt:lpstr>Trends: Diversity as NC State Mission/Value/Goal</vt:lpstr>
      <vt:lpstr>Trends: Diversity as NC State Mission/Value/Goal</vt:lpstr>
      <vt:lpstr>Educational value of learning about diversity</vt:lpstr>
      <vt:lpstr>Educational value of learning about diversity</vt:lpstr>
      <vt:lpstr>Educational value of learning about diversity</vt:lpstr>
      <vt:lpstr>Trends:  Educational value of learning about diversity</vt:lpstr>
      <vt:lpstr>Assessing diversity efforts at NC State</vt:lpstr>
      <vt:lpstr>Subgroup differences:  Assessing diversity efforts at NC State</vt:lpstr>
      <vt:lpstr>Assessing diversity efforts at NC State</vt:lpstr>
      <vt:lpstr>Trends:  Assessing Diversity Efforts at NC State</vt:lpstr>
      <vt:lpstr>Trends:  Assessing Diversity Efforts at NC State</vt:lpstr>
      <vt:lpstr>Shaping Diversity Attitudes and Behaviors</vt:lpstr>
      <vt:lpstr>What experiences influence thinking about diversity?</vt:lpstr>
      <vt:lpstr>What experiences influence thinking about diversity? Cont.</vt:lpstr>
      <vt:lpstr>Trends: What experiences influence thinking about diversity? </vt:lpstr>
      <vt:lpstr>Overall NC State experience influence on diversity attitudes/behaviors</vt:lpstr>
      <vt:lpstr>Overall NC State experience influence on diversity attitudes/behaviors?</vt:lpstr>
      <vt:lpstr>Trends: Overall NC State experience influence on diversity attitudes/behaviors</vt:lpstr>
      <vt:lpstr>Trends: Overall NC State experience influence on diversity attitudes/behaviors cont.</vt:lpstr>
      <vt:lpstr>Campus Climate</vt:lpstr>
      <vt:lpstr>Respect among students</vt:lpstr>
      <vt:lpstr>Subgroup Differences: Respect among students</vt:lpstr>
      <vt:lpstr>Trends:  Respect among students</vt:lpstr>
      <vt:lpstr>Inappropriate statements by faculty</vt:lpstr>
      <vt:lpstr>Inappropriate statements by students</vt:lpstr>
      <vt:lpstr>Subgroup differences: Inappropriate statements by students</vt:lpstr>
      <vt:lpstr>Trends: Inappropriate statements by students</vt:lpstr>
      <vt:lpstr>Supportiveness of campus environment for different groups of students</vt:lpstr>
      <vt:lpstr>Subgroup differences: Supportiveness of campus environment for different groups of students</vt:lpstr>
      <vt:lpstr>Trends: Supportiveness of campus environment for different groups of students </vt:lpstr>
      <vt:lpstr>Experiences in class</vt:lpstr>
      <vt:lpstr>Experiences in class cont.</vt:lpstr>
      <vt:lpstr>Participation in Multicultural Activities</vt:lpstr>
      <vt:lpstr>Number of times participated in multicultural activities on campus</vt:lpstr>
      <vt:lpstr>Trend: Number of times participated in multicultural activities on campus</vt:lpstr>
      <vt:lpstr>Why participate in multicultural activities?</vt:lpstr>
      <vt:lpstr>Subgroup differences:  Why participate in multicultural activities?</vt:lpstr>
      <vt:lpstr>Why NOT participate in multicultural activities?</vt:lpstr>
      <vt:lpstr>In their own words….</vt:lpstr>
      <vt:lpstr>What do you think is working well at NC State to support diversity on campus? (N=766 comments) </vt:lpstr>
      <vt:lpstr>What do you think needs to be done to improve the diversity climate at NC State? (N=732 comments) </vt:lpstr>
      <vt:lpstr>PowerPoint Presentation</vt:lpstr>
    </vt:vector>
  </TitlesOfParts>
  <Company>NCSU Office of Information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nancy whelchel</dc:creator>
  <cp:lastModifiedBy>Nancy Whelchel</cp:lastModifiedBy>
  <cp:revision>179</cp:revision>
  <cp:lastPrinted>2016-03-20T20:22:52Z</cp:lastPrinted>
  <dcterms:created xsi:type="dcterms:W3CDTF">2011-03-22T21:43:42Z</dcterms:created>
  <dcterms:modified xsi:type="dcterms:W3CDTF">2016-03-26T16:24:48Z</dcterms:modified>
</cp:coreProperties>
</file>